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59" r:id="rId1"/>
  </p:sldMasterIdLst>
  <p:notesMasterIdLst>
    <p:notesMasterId r:id="rId27"/>
  </p:notesMasterIdLst>
  <p:sldIdLst>
    <p:sldId id="256" r:id="rId2"/>
    <p:sldId id="258" r:id="rId3"/>
    <p:sldId id="265" r:id="rId4"/>
    <p:sldId id="290" r:id="rId5"/>
    <p:sldId id="274" r:id="rId6"/>
    <p:sldId id="291" r:id="rId7"/>
    <p:sldId id="263" r:id="rId8"/>
    <p:sldId id="270" r:id="rId9"/>
    <p:sldId id="271" r:id="rId10"/>
    <p:sldId id="273" r:id="rId11"/>
    <p:sldId id="292" r:id="rId12"/>
    <p:sldId id="293" r:id="rId13"/>
    <p:sldId id="275" r:id="rId14"/>
    <p:sldId id="295" r:id="rId15"/>
    <p:sldId id="296" r:id="rId16"/>
    <p:sldId id="294" r:id="rId17"/>
    <p:sldId id="297" r:id="rId18"/>
    <p:sldId id="298" r:id="rId19"/>
    <p:sldId id="277" r:id="rId20"/>
    <p:sldId id="287" r:id="rId21"/>
    <p:sldId id="285" r:id="rId22"/>
    <p:sldId id="286" r:id="rId23"/>
    <p:sldId id="299" r:id="rId24"/>
    <p:sldId id="300" r:id="rId25"/>
    <p:sldId id="301" r:id="rId26"/>
  </p:sldIdLst>
  <p:sldSz cx="18288000" cy="10287000"/>
  <p:notesSz cx="6858000" cy="9144000"/>
  <p:embeddedFontLst>
    <p:embeddedFont>
      <p:font typeface="Aptos Narrow" panose="020B0004020202020204" pitchFamily="34" charset="0"/>
      <p:regular r:id="rId28"/>
    </p:embeddedFont>
    <p:embeddedFont>
      <p:font typeface="Montserrat" panose="00000500000000000000" pitchFamily="2" charset="0"/>
      <p:regular r:id="rId29"/>
      <p:bold r:id="rId30"/>
      <p:italic r:id="rId31"/>
      <p:boldItalic r:id="rId32"/>
    </p:embeddedFont>
    <p:embeddedFont>
      <p:font typeface="Teko" panose="020B0604020202020204" charset="0"/>
      <p:bold r:id="rId33"/>
    </p:embeddedFont>
    <p:embeddedFont>
      <p:font typeface="Teko Medium"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500" y="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8493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2202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841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271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147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155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505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551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519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08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61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435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huggingface.co/zz-x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376723" y="510198"/>
            <a:ext cx="18288000" cy="6924973"/>
            <a:chOff x="-6049865" y="-3396339"/>
            <a:chExt cx="24384003" cy="9233298"/>
          </a:xfrm>
        </p:grpSpPr>
        <p:sp>
          <p:nvSpPr>
            <p:cNvPr id="89" name="Google Shape;89;p13"/>
            <p:cNvSpPr txBox="1"/>
            <p:nvPr/>
          </p:nvSpPr>
          <p:spPr>
            <a:xfrm>
              <a:off x="-6049865" y="-3396339"/>
              <a:ext cx="24384003" cy="9233298"/>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500" dirty="0">
                  <a:solidFill>
                    <a:schemeClr val="lt1"/>
                  </a:solidFill>
                  <a:latin typeface="Teko Medium"/>
                  <a:ea typeface="Teko Medium"/>
                  <a:cs typeface="Teko Medium"/>
                  <a:sym typeface="Teko Medium"/>
                </a:rPr>
                <a:t>Breaking the Echo Chamber: Analyzing Political Bias in News Media</a:t>
              </a:r>
              <a:endParaRPr lang="en-US" dirty="0"/>
            </a:p>
          </p:txBody>
        </p:sp>
        <p:sp>
          <p:nvSpPr>
            <p:cNvPr id="90" name="Google Shape;90;p13"/>
            <p:cNvSpPr txBox="1"/>
            <p:nvPr/>
          </p:nvSpPr>
          <p:spPr>
            <a:xfrm>
              <a:off x="0" y="2133795"/>
              <a:ext cx="11137500" cy="344709"/>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endParaRPr dirty="0"/>
            </a:p>
          </p:txBody>
        </p:sp>
      </p:gr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13"/>
          <p:cNvSpPr txBox="1"/>
          <p:nvPr/>
        </p:nvSpPr>
        <p:spPr>
          <a:xfrm>
            <a:off x="3653795" y="8994763"/>
            <a:ext cx="10980410" cy="77559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600" b="1" i="0" u="none" strike="noStrike" cap="none" dirty="0">
                <a:solidFill>
                  <a:srgbClr val="FFFFFF"/>
                </a:solidFill>
                <a:latin typeface="Montserrat"/>
                <a:ea typeface="Montserrat"/>
                <a:cs typeface="Montserrat"/>
                <a:sym typeface="Montserrat"/>
              </a:rPr>
              <a:t>Gautham Gali, Seshadri </a:t>
            </a:r>
            <a:r>
              <a:rPr lang="en-US" sz="3600" b="1" i="0" u="none" strike="noStrike" cap="none" dirty="0" err="1">
                <a:solidFill>
                  <a:srgbClr val="FFFFFF"/>
                </a:solidFill>
                <a:latin typeface="Montserrat"/>
                <a:ea typeface="Montserrat"/>
                <a:cs typeface="Montserrat"/>
                <a:sym typeface="Montserrat"/>
              </a:rPr>
              <a:t>Kakani</a:t>
            </a:r>
            <a:r>
              <a:rPr lang="en-US" sz="3600" b="1" i="0" u="none" strike="noStrike" cap="none" dirty="0">
                <a:solidFill>
                  <a:srgbClr val="FFFFFF"/>
                </a:solidFill>
                <a:latin typeface="Montserrat"/>
                <a:ea typeface="Montserrat"/>
                <a:cs typeface="Montserrat"/>
                <a:sym typeface="Montserrat"/>
              </a:rPr>
              <a:t>, Yash Rathi</a:t>
            </a:r>
            <a:endParaRPr sz="3600" b="1" dirty="0"/>
          </a:p>
        </p:txBody>
      </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3508687" y="245478"/>
            <a:ext cx="10899600" cy="2215991"/>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Dataset</a:t>
            </a:r>
            <a:endParaRPr dirty="0"/>
          </a:p>
        </p:txBody>
      </p:sp>
      <p:grpSp>
        <p:nvGrpSpPr>
          <p:cNvPr id="440" name="Google Shape;440;p30"/>
          <p:cNvGrpSpPr/>
          <p:nvPr/>
        </p:nvGrpSpPr>
        <p:grpSpPr>
          <a:xfrm>
            <a:off x="2847237" y="942257"/>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549097" y="942257"/>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30"/>
          <p:cNvGrpSpPr/>
          <p:nvPr/>
        </p:nvGrpSpPr>
        <p:grpSpPr>
          <a:xfrm>
            <a:off x="4250957" y="942257"/>
            <a:ext cx="395370" cy="397142"/>
            <a:chOff x="1813" y="0"/>
            <a:chExt cx="809173" cy="812800"/>
          </a:xfrm>
        </p:grpSpPr>
        <p:sp>
          <p:nvSpPr>
            <p:cNvPr id="447" name="Google Shape;447;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741575" y="942257"/>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443435" y="942257"/>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145295" y="942257"/>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214306" y="942257"/>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5916166" y="942257"/>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618026" y="942257"/>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0"/>
          <p:cNvGrpSpPr/>
          <p:nvPr/>
        </p:nvGrpSpPr>
        <p:grpSpPr>
          <a:xfrm>
            <a:off x="13108644" y="942257"/>
            <a:ext cx="395370" cy="397142"/>
            <a:chOff x="1813" y="0"/>
            <a:chExt cx="809173" cy="812800"/>
          </a:xfrm>
        </p:grpSpPr>
        <p:sp>
          <p:nvSpPr>
            <p:cNvPr id="468" name="Google Shape;468;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810504" y="942257"/>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512364" y="942257"/>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4D6828CF-ADA5-C781-EEC1-0017270FE5E0}"/>
              </a:ext>
            </a:extLst>
          </p:cNvPr>
          <p:cNvSpPr txBox="1"/>
          <p:nvPr/>
        </p:nvSpPr>
        <p:spPr>
          <a:xfrm>
            <a:off x="2000808" y="2234640"/>
            <a:ext cx="13608868" cy="7848302"/>
          </a:xfrm>
          <a:prstGeom prst="rect">
            <a:avLst/>
          </a:prstGeom>
          <a:noFill/>
        </p:spPr>
        <p:txBody>
          <a:bodyPr wrap="square" rtlCol="0">
            <a:spAutoFit/>
          </a:bodyPr>
          <a:lstStyle/>
          <a:p>
            <a:r>
              <a:rPr lang="en-US" sz="2800" b="1" dirty="0">
                <a:solidFill>
                  <a:schemeClr val="bg2">
                    <a:lumMod val="20000"/>
                    <a:lumOff val="80000"/>
                  </a:schemeClr>
                </a:solidFill>
              </a:rPr>
              <a:t>BIGNEWSALGN</a:t>
            </a:r>
            <a:r>
              <a:rPr lang="en-US" sz="2800" dirty="0">
                <a:solidFill>
                  <a:schemeClr val="bg2">
                    <a:lumMod val="20000"/>
                    <a:lumOff val="80000"/>
                  </a:schemeClr>
                </a:solidFill>
              </a:rPr>
              <a:t> – 1 million clusters (~20 GB JSON)</a:t>
            </a:r>
          </a:p>
          <a:p>
            <a:r>
              <a:rPr lang="en-US" sz="2800" dirty="0">
                <a:solidFill>
                  <a:schemeClr val="bg2">
                    <a:lumMod val="20000"/>
                    <a:lumOff val="80000"/>
                  </a:schemeClr>
                </a:solidFill>
              </a:rPr>
              <a:t>Aligned to cover articles reporting same story. Same story with 3 different biases. </a:t>
            </a:r>
            <a:r>
              <a:rPr lang="en-IN" sz="2800" dirty="0">
                <a:solidFill>
                  <a:schemeClr val="bg2">
                    <a:lumMod val="20000"/>
                    <a:lumOff val="80000"/>
                  </a:schemeClr>
                </a:solidFill>
              </a:rPr>
              <a:t>Cosine similarity for TF-IDF vectors.</a:t>
            </a:r>
          </a:p>
          <a:p>
            <a:endParaRPr lang="en-IN" sz="2800" dirty="0">
              <a:solidFill>
                <a:schemeClr val="bg2">
                  <a:lumMod val="20000"/>
                  <a:lumOff val="80000"/>
                </a:schemeClr>
              </a:solidFill>
            </a:endParaRPr>
          </a:p>
          <a:p>
            <a:r>
              <a:rPr lang="en-IN" sz="2800" dirty="0">
                <a:solidFill>
                  <a:schemeClr val="bg2">
                    <a:lumMod val="20000"/>
                    <a:lumOff val="80000"/>
                  </a:schemeClr>
                </a:solidFill>
              </a:rPr>
              <a:t>1. Format dataset to get labels for “Lean Left” and “Lean Right”.</a:t>
            </a:r>
          </a:p>
          <a:p>
            <a:endParaRPr lang="en-IN" sz="2800" dirty="0">
              <a:solidFill>
                <a:schemeClr val="bg2">
                  <a:lumMod val="20000"/>
                  <a:lumOff val="80000"/>
                </a:schemeClr>
              </a:solidFill>
            </a:endParaRPr>
          </a:p>
          <a:p>
            <a:r>
              <a:rPr lang="en-IN" sz="2800" dirty="0">
                <a:solidFill>
                  <a:schemeClr val="bg2">
                    <a:lumMod val="20000"/>
                    <a:lumOff val="80000"/>
                  </a:schemeClr>
                </a:solidFill>
              </a:rPr>
              <a:t>2. Remove outliers (i.e. very long or very short articles).</a:t>
            </a:r>
          </a:p>
          <a:p>
            <a:endParaRPr lang="en-IN" sz="2800" dirty="0">
              <a:solidFill>
                <a:schemeClr val="bg2">
                  <a:lumMod val="20000"/>
                  <a:lumOff val="80000"/>
                </a:schemeClr>
              </a:solidFill>
            </a:endParaRPr>
          </a:p>
          <a:p>
            <a:r>
              <a:rPr lang="en-US" sz="2800" dirty="0">
                <a:solidFill>
                  <a:schemeClr val="bg2">
                    <a:lumMod val="20000"/>
                    <a:lumOff val="80000"/>
                  </a:schemeClr>
                </a:solidFill>
              </a:rPr>
              <a:t>3. Only pick clusters which has articles from all 5 biases. Format to keep only keep 5 articles in each cluster.</a:t>
            </a:r>
          </a:p>
          <a:p>
            <a:endParaRPr lang="en-US" sz="2800" dirty="0">
              <a:solidFill>
                <a:schemeClr val="bg2">
                  <a:lumMod val="20000"/>
                  <a:lumOff val="80000"/>
                </a:schemeClr>
              </a:solidFill>
            </a:endParaRPr>
          </a:p>
          <a:p>
            <a:r>
              <a:rPr lang="en-US" sz="2800" dirty="0">
                <a:solidFill>
                  <a:schemeClr val="bg2">
                    <a:lumMod val="20000"/>
                    <a:lumOff val="80000"/>
                  </a:schemeClr>
                </a:solidFill>
              </a:rPr>
              <a:t>4. Due to resource constraints we only pick 2100 articles (420 clusters) from preprocessed 35K cluster for training. Eval set was 300 articles (60 clusters) and Test set was 700 articles (140 clusters). </a:t>
            </a:r>
          </a:p>
          <a:p>
            <a:endParaRPr lang="en-US" sz="2800" dirty="0">
              <a:solidFill>
                <a:schemeClr val="bg2">
                  <a:lumMod val="20000"/>
                  <a:lumOff val="80000"/>
                </a:schemeClr>
              </a:solidFill>
            </a:endParaRPr>
          </a:p>
          <a:p>
            <a:r>
              <a:rPr lang="en-US" sz="2800" dirty="0">
                <a:solidFill>
                  <a:schemeClr val="bg2">
                    <a:lumMod val="20000"/>
                    <a:lumOff val="80000"/>
                  </a:schemeClr>
                </a:solidFill>
              </a:rPr>
              <a:t>5. Generate explanations from LLM model for train set. Give LLM 5 variations of each article for better context along with bias label. Format to Alpaca instruction format.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3508687" y="245478"/>
            <a:ext cx="10899600" cy="2215991"/>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cs typeface="Teko Medium"/>
                <a:sym typeface="Teko Medium"/>
              </a:rPr>
              <a:t>Dataset</a:t>
            </a:r>
            <a:endParaRPr dirty="0"/>
          </a:p>
        </p:txBody>
      </p:sp>
      <p:grpSp>
        <p:nvGrpSpPr>
          <p:cNvPr id="440" name="Google Shape;440;p30"/>
          <p:cNvGrpSpPr/>
          <p:nvPr/>
        </p:nvGrpSpPr>
        <p:grpSpPr>
          <a:xfrm>
            <a:off x="2847237" y="942257"/>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549097" y="942257"/>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30"/>
          <p:cNvGrpSpPr/>
          <p:nvPr/>
        </p:nvGrpSpPr>
        <p:grpSpPr>
          <a:xfrm>
            <a:off x="4250957" y="942257"/>
            <a:ext cx="395370" cy="397142"/>
            <a:chOff x="1813" y="0"/>
            <a:chExt cx="809173" cy="812800"/>
          </a:xfrm>
        </p:grpSpPr>
        <p:sp>
          <p:nvSpPr>
            <p:cNvPr id="447" name="Google Shape;447;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741575" y="942257"/>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443435" y="942257"/>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145295" y="942257"/>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214306" y="942257"/>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5916166" y="942257"/>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618026" y="942257"/>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0"/>
          <p:cNvGrpSpPr/>
          <p:nvPr/>
        </p:nvGrpSpPr>
        <p:grpSpPr>
          <a:xfrm>
            <a:off x="13108644" y="942257"/>
            <a:ext cx="395370" cy="397142"/>
            <a:chOff x="1813" y="0"/>
            <a:chExt cx="809173" cy="812800"/>
          </a:xfrm>
        </p:grpSpPr>
        <p:sp>
          <p:nvSpPr>
            <p:cNvPr id="468" name="Google Shape;468;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810504" y="942257"/>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512364" y="942257"/>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50DA1CB1-742A-874B-B17E-55CA561DB267}"/>
              </a:ext>
            </a:extLst>
          </p:cNvPr>
          <p:cNvPicPr>
            <a:picLocks noChangeAspect="1"/>
          </p:cNvPicPr>
          <p:nvPr/>
        </p:nvPicPr>
        <p:blipFill>
          <a:blip r:embed="rId4"/>
          <a:stretch>
            <a:fillRect/>
          </a:stretch>
        </p:blipFill>
        <p:spPr>
          <a:xfrm>
            <a:off x="570761" y="4289317"/>
            <a:ext cx="17146477" cy="2690617"/>
          </a:xfrm>
          <a:prstGeom prst="rect">
            <a:avLst/>
          </a:prstGeom>
        </p:spPr>
      </p:pic>
    </p:spTree>
    <p:extLst>
      <p:ext uri="{BB962C8B-B14F-4D97-AF65-F5344CB8AC3E}">
        <p14:creationId xmlns:p14="http://schemas.microsoft.com/office/powerpoint/2010/main" val="372360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3508687" y="245478"/>
            <a:ext cx="10899600" cy="2215991"/>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cs typeface="Teko Medium"/>
                <a:sym typeface="Teko Medium"/>
              </a:rPr>
              <a:t>Dataset</a:t>
            </a:r>
            <a:endParaRPr dirty="0"/>
          </a:p>
        </p:txBody>
      </p:sp>
      <p:grpSp>
        <p:nvGrpSpPr>
          <p:cNvPr id="440" name="Google Shape;440;p30"/>
          <p:cNvGrpSpPr/>
          <p:nvPr/>
        </p:nvGrpSpPr>
        <p:grpSpPr>
          <a:xfrm>
            <a:off x="2847237" y="942257"/>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549097" y="942257"/>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30"/>
          <p:cNvGrpSpPr/>
          <p:nvPr/>
        </p:nvGrpSpPr>
        <p:grpSpPr>
          <a:xfrm>
            <a:off x="4250957" y="942257"/>
            <a:ext cx="395370" cy="397142"/>
            <a:chOff x="1813" y="0"/>
            <a:chExt cx="809173" cy="812800"/>
          </a:xfrm>
        </p:grpSpPr>
        <p:sp>
          <p:nvSpPr>
            <p:cNvPr id="447" name="Google Shape;447;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741575" y="942257"/>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443435" y="942257"/>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145295" y="942257"/>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214306" y="942257"/>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5916166" y="942257"/>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618026" y="942257"/>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0"/>
          <p:cNvGrpSpPr/>
          <p:nvPr/>
        </p:nvGrpSpPr>
        <p:grpSpPr>
          <a:xfrm>
            <a:off x="13108644" y="942257"/>
            <a:ext cx="395370" cy="397142"/>
            <a:chOff x="1813" y="0"/>
            <a:chExt cx="809173" cy="812800"/>
          </a:xfrm>
        </p:grpSpPr>
        <p:sp>
          <p:nvSpPr>
            <p:cNvPr id="468" name="Google Shape;468;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810504" y="942257"/>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512364" y="942257"/>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69D77D4E-5E0D-9479-DB76-D7C629EC62E3}"/>
              </a:ext>
            </a:extLst>
          </p:cNvPr>
          <p:cNvSpPr txBox="1"/>
          <p:nvPr/>
        </p:nvSpPr>
        <p:spPr>
          <a:xfrm>
            <a:off x="939259" y="2865860"/>
            <a:ext cx="11822584" cy="584775"/>
          </a:xfrm>
          <a:prstGeom prst="rect">
            <a:avLst/>
          </a:prstGeom>
          <a:noFill/>
        </p:spPr>
        <p:txBody>
          <a:bodyPr wrap="square" rtlCol="0">
            <a:spAutoFit/>
          </a:bodyPr>
          <a:lstStyle/>
          <a:p>
            <a:r>
              <a:rPr lang="en-US" sz="3200" dirty="0">
                <a:solidFill>
                  <a:schemeClr val="bg2">
                    <a:lumMod val="20000"/>
                    <a:lumOff val="80000"/>
                  </a:schemeClr>
                </a:solidFill>
                <a:latin typeface="Montserrat" panose="00000500000000000000" pitchFamily="2" charset="0"/>
              </a:rPr>
              <a:t>Sample prompt, sample explanation and sample dataset</a:t>
            </a:r>
            <a:endParaRPr lang="en-IN" sz="3200" dirty="0">
              <a:solidFill>
                <a:schemeClr val="bg2">
                  <a:lumMod val="20000"/>
                  <a:lumOff val="80000"/>
                </a:schemeClr>
              </a:solidFill>
              <a:latin typeface="Montserrat" panose="00000500000000000000" pitchFamily="2" charset="0"/>
            </a:endParaRPr>
          </a:p>
        </p:txBody>
      </p:sp>
      <p:sp>
        <p:nvSpPr>
          <p:cNvPr id="3" name="TextBox 2">
            <a:extLst>
              <a:ext uri="{FF2B5EF4-FFF2-40B4-BE49-F238E27FC236}">
                <a16:creationId xmlns:a16="http://schemas.microsoft.com/office/drawing/2014/main" id="{6DF47CBD-EBAF-1B06-A089-72FBC549227E}"/>
              </a:ext>
            </a:extLst>
          </p:cNvPr>
          <p:cNvSpPr txBox="1"/>
          <p:nvPr/>
        </p:nvSpPr>
        <p:spPr>
          <a:xfrm>
            <a:off x="1100599" y="4094922"/>
            <a:ext cx="13448111" cy="646331"/>
          </a:xfrm>
          <a:prstGeom prst="rect">
            <a:avLst/>
          </a:prstGeom>
          <a:noFill/>
        </p:spPr>
        <p:txBody>
          <a:bodyPr wrap="square" rtlCol="0">
            <a:spAutoFit/>
          </a:bodyPr>
          <a:lstStyle/>
          <a:p>
            <a:r>
              <a:rPr lang="en-US" sz="3600" dirty="0">
                <a:solidFill>
                  <a:schemeClr val="bg2">
                    <a:lumMod val="20000"/>
                    <a:lumOff val="80000"/>
                  </a:schemeClr>
                </a:solidFill>
                <a:latin typeface="Montserrat" panose="00000500000000000000" pitchFamily="2" charset="0"/>
              </a:rPr>
              <a:t>All finetuned models at - </a:t>
            </a:r>
            <a:r>
              <a:rPr lang="en-IN" sz="3200" dirty="0" err="1">
                <a:solidFill>
                  <a:schemeClr val="accent4">
                    <a:lumMod val="60000"/>
                    <a:lumOff val="40000"/>
                  </a:schemeClr>
                </a:solidFill>
                <a:hlinkClick r:id="rId4">
                  <a:extLst>
                    <a:ext uri="{A12FA001-AC4F-418D-AE19-62706E023703}">
                      <ahyp:hlinkClr xmlns:ahyp="http://schemas.microsoft.com/office/drawing/2018/hyperlinkcolor" val="tx"/>
                    </a:ext>
                  </a:extLst>
                </a:hlinkClick>
              </a:rPr>
              <a:t>zz</a:t>
            </a:r>
            <a:r>
              <a:rPr lang="en-IN" sz="3200"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-xx (Yash) (huggingface.co)</a:t>
            </a:r>
            <a:endParaRPr lang="en-IN" sz="3200" dirty="0">
              <a:solidFill>
                <a:schemeClr val="accent4">
                  <a:lumMod val="60000"/>
                  <a:lumOff val="40000"/>
                </a:schemeClr>
              </a:solidFill>
            </a:endParaRPr>
          </a:p>
        </p:txBody>
      </p:sp>
    </p:spTree>
    <p:extLst>
      <p:ext uri="{BB962C8B-B14F-4D97-AF65-F5344CB8AC3E}">
        <p14:creationId xmlns:p14="http://schemas.microsoft.com/office/powerpoint/2010/main" val="255712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32"/>
          <p:cNvPicPr preferRelativeResize="0"/>
          <p:nvPr/>
        </p:nvPicPr>
        <p:blipFill rotWithShape="1">
          <a:blip r:embed="rId3">
            <a:alphaModFix/>
          </a:blip>
          <a:srcRect t="5824" b="5824"/>
          <a:stretch/>
        </p:blipFill>
        <p:spPr>
          <a:xfrm>
            <a:off x="0" y="0"/>
            <a:ext cx="18288000" cy="10287000"/>
          </a:xfrm>
          <a:prstGeom prst="rect">
            <a:avLst/>
          </a:prstGeom>
          <a:noFill/>
          <a:ln>
            <a:noFill/>
          </a:ln>
        </p:spPr>
      </p:pic>
      <p:sp>
        <p:nvSpPr>
          <p:cNvPr id="496" name="Google Shape;496;p32"/>
          <p:cNvSpPr txBox="1"/>
          <p:nvPr/>
        </p:nvSpPr>
        <p:spPr>
          <a:xfrm>
            <a:off x="1028700" y="4365648"/>
            <a:ext cx="10739230" cy="2224455"/>
          </a:xfrm>
          <a:prstGeom prst="rect">
            <a:avLst/>
          </a:prstGeom>
          <a:noFill/>
          <a:ln>
            <a:noFill/>
          </a:ln>
          <a:effectLst>
            <a:outerShdw blurRad="828675" dist="3810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2046" dirty="0">
                <a:solidFill>
                  <a:schemeClr val="lt1"/>
                </a:solidFill>
                <a:latin typeface="Teko Medium"/>
                <a:ea typeface="Teko Medium"/>
                <a:cs typeface="Teko Medium"/>
                <a:sym typeface="Teko Medium"/>
              </a:rPr>
              <a:t>MODEL </a:t>
            </a:r>
            <a:r>
              <a:rPr lang="en-US" sz="12046" b="0" i="0" u="none" strike="noStrike" cap="none" dirty="0">
                <a:solidFill>
                  <a:schemeClr val="lt1"/>
                </a:solidFill>
                <a:latin typeface="Teko Medium"/>
                <a:ea typeface="Teko Medium"/>
                <a:cs typeface="Teko Medium"/>
                <a:sym typeface="Teko Medium"/>
              </a:rPr>
              <a:t>EVALUATION</a:t>
            </a:r>
            <a:endParaRPr dirty="0"/>
          </a:p>
        </p:txBody>
      </p:sp>
      <p:cxnSp>
        <p:nvCxnSpPr>
          <p:cNvPr id="498" name="Google Shape;498;p32"/>
          <p:cNvCxnSpPr/>
          <p:nvPr/>
        </p:nvCxnSpPr>
        <p:spPr>
          <a:xfrm rot="6343">
            <a:off x="10545993" y="5295392"/>
            <a:ext cx="7742013"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3508687" y="245478"/>
            <a:ext cx="10899600" cy="2215991"/>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cs typeface="Teko Medium"/>
                <a:sym typeface="Teko Medium"/>
              </a:rPr>
              <a:t>Evaluation</a:t>
            </a:r>
            <a:endParaRPr dirty="0"/>
          </a:p>
        </p:txBody>
      </p:sp>
      <p:grpSp>
        <p:nvGrpSpPr>
          <p:cNvPr id="440" name="Google Shape;440;p30"/>
          <p:cNvGrpSpPr/>
          <p:nvPr/>
        </p:nvGrpSpPr>
        <p:grpSpPr>
          <a:xfrm>
            <a:off x="2847237" y="942257"/>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549097" y="942257"/>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30"/>
          <p:cNvGrpSpPr/>
          <p:nvPr/>
        </p:nvGrpSpPr>
        <p:grpSpPr>
          <a:xfrm>
            <a:off x="4250957" y="942257"/>
            <a:ext cx="395370" cy="397142"/>
            <a:chOff x="1813" y="0"/>
            <a:chExt cx="809173" cy="812800"/>
          </a:xfrm>
        </p:grpSpPr>
        <p:sp>
          <p:nvSpPr>
            <p:cNvPr id="447" name="Google Shape;447;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741575" y="942257"/>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443435" y="942257"/>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145295" y="942257"/>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214306" y="942257"/>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5916166" y="942257"/>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618026" y="942257"/>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0"/>
          <p:cNvGrpSpPr/>
          <p:nvPr/>
        </p:nvGrpSpPr>
        <p:grpSpPr>
          <a:xfrm>
            <a:off x="13108644" y="942257"/>
            <a:ext cx="395370" cy="397142"/>
            <a:chOff x="1813" y="0"/>
            <a:chExt cx="809173" cy="812800"/>
          </a:xfrm>
        </p:grpSpPr>
        <p:sp>
          <p:nvSpPr>
            <p:cNvPr id="468" name="Google Shape;468;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810504" y="942257"/>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512364" y="942257"/>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69D77D4E-5E0D-9479-DB76-D7C629EC62E3}"/>
              </a:ext>
            </a:extLst>
          </p:cNvPr>
          <p:cNvSpPr txBox="1"/>
          <p:nvPr/>
        </p:nvSpPr>
        <p:spPr>
          <a:xfrm>
            <a:off x="939259" y="2865860"/>
            <a:ext cx="11822584" cy="584775"/>
          </a:xfrm>
          <a:prstGeom prst="rect">
            <a:avLst/>
          </a:prstGeom>
          <a:noFill/>
        </p:spPr>
        <p:txBody>
          <a:bodyPr wrap="square" rtlCol="0">
            <a:spAutoFit/>
          </a:bodyPr>
          <a:lstStyle/>
          <a:p>
            <a:r>
              <a:rPr lang="en-US" sz="3200" dirty="0">
                <a:solidFill>
                  <a:schemeClr val="bg2">
                    <a:lumMod val="20000"/>
                    <a:lumOff val="80000"/>
                  </a:schemeClr>
                </a:solidFill>
                <a:latin typeface="Montserrat" panose="00000500000000000000" pitchFamily="2" charset="0"/>
              </a:rPr>
              <a:t>Final selected model – </a:t>
            </a:r>
            <a:r>
              <a:rPr lang="en-US" sz="3200" b="1" dirty="0">
                <a:solidFill>
                  <a:schemeClr val="bg2">
                    <a:lumMod val="20000"/>
                    <a:lumOff val="80000"/>
                  </a:schemeClr>
                </a:solidFill>
                <a:latin typeface="Montserrat" panose="00000500000000000000" pitchFamily="2" charset="0"/>
              </a:rPr>
              <a:t>Gemma7b_q5_k_m</a:t>
            </a:r>
            <a:endParaRPr lang="en-IN" sz="3200" b="1" dirty="0">
              <a:solidFill>
                <a:schemeClr val="bg2">
                  <a:lumMod val="20000"/>
                  <a:lumOff val="80000"/>
                </a:schemeClr>
              </a:solidFill>
              <a:latin typeface="Montserrat" panose="00000500000000000000" pitchFamily="2" charset="0"/>
            </a:endParaRPr>
          </a:p>
        </p:txBody>
      </p:sp>
    </p:spTree>
    <p:extLst>
      <p:ext uri="{BB962C8B-B14F-4D97-AF65-F5344CB8AC3E}">
        <p14:creationId xmlns:p14="http://schemas.microsoft.com/office/powerpoint/2010/main" val="44130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46548" y="0"/>
            <a:ext cx="18288000" cy="10287000"/>
          </a:xfrm>
          <a:prstGeom prst="rect">
            <a:avLst/>
          </a:prstGeom>
          <a:noFill/>
          <a:ln>
            <a:noFill/>
          </a:ln>
        </p:spPr>
      </p:pic>
      <p:sp>
        <p:nvSpPr>
          <p:cNvPr id="427" name="Google Shape;427;p30"/>
          <p:cNvSpPr txBox="1"/>
          <p:nvPr/>
        </p:nvSpPr>
        <p:spPr>
          <a:xfrm>
            <a:off x="3069630" y="522122"/>
            <a:ext cx="11669273" cy="1218795"/>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6600" dirty="0">
                <a:solidFill>
                  <a:schemeClr val="lt1"/>
                </a:solidFill>
                <a:latin typeface="Teko Medium"/>
                <a:cs typeface="Teko Medium"/>
                <a:sym typeface="Teko Medium"/>
              </a:rPr>
              <a:t>Information Retrieval System</a:t>
            </a:r>
            <a:endParaRPr sz="6600" dirty="0"/>
          </a:p>
        </p:txBody>
      </p:sp>
      <p:grpSp>
        <p:nvGrpSpPr>
          <p:cNvPr id="440" name="Google Shape;440;p30"/>
          <p:cNvGrpSpPr/>
          <p:nvPr/>
        </p:nvGrpSpPr>
        <p:grpSpPr>
          <a:xfrm>
            <a:off x="2847237" y="942257"/>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549097" y="942257"/>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30"/>
          <p:cNvGrpSpPr/>
          <p:nvPr/>
        </p:nvGrpSpPr>
        <p:grpSpPr>
          <a:xfrm>
            <a:off x="4250957" y="942257"/>
            <a:ext cx="395370" cy="397142"/>
            <a:chOff x="1813" y="0"/>
            <a:chExt cx="809173" cy="812800"/>
          </a:xfrm>
        </p:grpSpPr>
        <p:sp>
          <p:nvSpPr>
            <p:cNvPr id="447" name="Google Shape;447;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741575" y="942257"/>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443435" y="942257"/>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145295" y="942257"/>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214306" y="942257"/>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5916166" y="942257"/>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618026" y="942257"/>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0"/>
          <p:cNvGrpSpPr/>
          <p:nvPr/>
        </p:nvGrpSpPr>
        <p:grpSpPr>
          <a:xfrm>
            <a:off x="13108644" y="942257"/>
            <a:ext cx="395370" cy="397142"/>
            <a:chOff x="1813" y="0"/>
            <a:chExt cx="809173" cy="812800"/>
          </a:xfrm>
        </p:grpSpPr>
        <p:sp>
          <p:nvSpPr>
            <p:cNvPr id="468" name="Google Shape;468;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810504" y="942257"/>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512364" y="942257"/>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69D77D4E-5E0D-9479-DB76-D7C629EC62E3}"/>
              </a:ext>
            </a:extLst>
          </p:cNvPr>
          <p:cNvSpPr txBox="1"/>
          <p:nvPr/>
        </p:nvSpPr>
        <p:spPr>
          <a:xfrm>
            <a:off x="939258" y="2429301"/>
            <a:ext cx="16502581" cy="5016758"/>
          </a:xfrm>
          <a:prstGeom prst="rect">
            <a:avLst/>
          </a:prstGeom>
          <a:noFill/>
        </p:spPr>
        <p:txBody>
          <a:bodyPr wrap="square" rtlCol="0">
            <a:spAutoFit/>
          </a:bodyPr>
          <a:lstStyle/>
          <a:p>
            <a:r>
              <a:rPr lang="en-US" sz="3200" b="1" dirty="0">
                <a:solidFill>
                  <a:schemeClr val="bg2">
                    <a:lumMod val="20000"/>
                    <a:lumOff val="80000"/>
                  </a:schemeClr>
                </a:solidFill>
                <a:latin typeface="Montserrat" panose="00000500000000000000" pitchFamily="2" charset="0"/>
              </a:rPr>
              <a:t>Database</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	Common Crawl</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	Corpus of raw web page data, metadata extracts, and text extracts</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	Updated monthly and stored in AWS S3 bucket.</a:t>
            </a:r>
          </a:p>
          <a:p>
            <a:r>
              <a:rPr lang="en-US" sz="3200" b="1" dirty="0">
                <a:solidFill>
                  <a:schemeClr val="bg2">
                    <a:lumMod val="20000"/>
                    <a:lumOff val="80000"/>
                  </a:schemeClr>
                </a:solidFill>
                <a:latin typeface="Montserrat" panose="00000500000000000000" pitchFamily="2" charset="0"/>
              </a:rPr>
              <a:t>Preprocessing</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	Receive Json format files from common crawl.</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	Remove publisher name, stop words, and punctuation from the text.</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	Conduct Stemming </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	Vectorize the text and title using scikit-learn </a:t>
            </a:r>
            <a:r>
              <a:rPr lang="en-US" sz="3200" b="1" dirty="0" err="1">
                <a:solidFill>
                  <a:schemeClr val="bg2">
                    <a:lumMod val="20000"/>
                    <a:lumOff val="80000"/>
                  </a:schemeClr>
                </a:solidFill>
                <a:latin typeface="Montserrat" panose="00000500000000000000" pitchFamily="2" charset="0"/>
              </a:rPr>
              <a:t>TfidfVectorizer</a:t>
            </a:r>
            <a:r>
              <a:rPr lang="en-US" sz="3200" b="1" dirty="0">
                <a:solidFill>
                  <a:schemeClr val="bg2">
                    <a:lumMod val="20000"/>
                    <a:lumOff val="80000"/>
                  </a:schemeClr>
                </a:solidFill>
                <a:latin typeface="Montserrat" panose="00000500000000000000" pitchFamily="2" charset="0"/>
              </a:rPr>
              <a:t>.</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	Store the content, title, processed text, and vector into MongoDB.</a:t>
            </a:r>
          </a:p>
        </p:txBody>
      </p:sp>
      <p:sp>
        <p:nvSpPr>
          <p:cNvPr id="4" name="TextBox 3">
            <a:extLst>
              <a:ext uri="{FF2B5EF4-FFF2-40B4-BE49-F238E27FC236}">
                <a16:creationId xmlns:a16="http://schemas.microsoft.com/office/drawing/2014/main" id="{E51E718D-5D1A-58D8-2A7A-988DCCEADE3D}"/>
              </a:ext>
            </a:extLst>
          </p:cNvPr>
          <p:cNvSpPr txBox="1"/>
          <p:nvPr/>
        </p:nvSpPr>
        <p:spPr>
          <a:xfrm>
            <a:off x="939258" y="7446059"/>
            <a:ext cx="16502581" cy="2062103"/>
          </a:xfrm>
          <a:prstGeom prst="rect">
            <a:avLst/>
          </a:prstGeom>
          <a:noFill/>
        </p:spPr>
        <p:txBody>
          <a:bodyPr wrap="square" rtlCol="0">
            <a:spAutoFit/>
          </a:bodyPr>
          <a:lstStyle/>
          <a:p>
            <a:r>
              <a:rPr lang="en-US" sz="3200" b="1" dirty="0">
                <a:solidFill>
                  <a:schemeClr val="bg2">
                    <a:lumMod val="20000"/>
                    <a:lumOff val="80000"/>
                  </a:schemeClr>
                </a:solidFill>
                <a:latin typeface="Montserrat" panose="00000500000000000000" pitchFamily="2" charset="0"/>
              </a:rPr>
              <a:t>Retrieval</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o	Query provided by user.</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o	Preprocess Query by removing stop words and punctuation.</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o	Use Cosine Similarity to return the 10 highest ranked articles.</a:t>
            </a:r>
          </a:p>
        </p:txBody>
      </p:sp>
    </p:spTree>
    <p:extLst>
      <p:ext uri="{BB962C8B-B14F-4D97-AF65-F5344CB8AC3E}">
        <p14:creationId xmlns:p14="http://schemas.microsoft.com/office/powerpoint/2010/main" val="12377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3069630" y="522122"/>
            <a:ext cx="11669273" cy="1218795"/>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6600" dirty="0">
                <a:solidFill>
                  <a:schemeClr val="lt1"/>
                </a:solidFill>
                <a:latin typeface="Teko Medium"/>
                <a:cs typeface="Teko Medium"/>
                <a:sym typeface="Teko Medium"/>
              </a:rPr>
              <a:t>Web Scraper</a:t>
            </a:r>
            <a:endParaRPr sz="6600" dirty="0"/>
          </a:p>
        </p:txBody>
      </p:sp>
      <p:grpSp>
        <p:nvGrpSpPr>
          <p:cNvPr id="440" name="Google Shape;440;p30"/>
          <p:cNvGrpSpPr/>
          <p:nvPr/>
        </p:nvGrpSpPr>
        <p:grpSpPr>
          <a:xfrm>
            <a:off x="2847237" y="942257"/>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549097" y="942257"/>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30"/>
          <p:cNvGrpSpPr/>
          <p:nvPr/>
        </p:nvGrpSpPr>
        <p:grpSpPr>
          <a:xfrm>
            <a:off x="4250957" y="942257"/>
            <a:ext cx="395370" cy="397142"/>
            <a:chOff x="1813" y="0"/>
            <a:chExt cx="809173" cy="812800"/>
          </a:xfrm>
        </p:grpSpPr>
        <p:sp>
          <p:nvSpPr>
            <p:cNvPr id="447" name="Google Shape;447;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741575" y="942257"/>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443435" y="942257"/>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145295" y="942257"/>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214306" y="942257"/>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5916166" y="942257"/>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618026" y="942257"/>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0"/>
          <p:cNvGrpSpPr/>
          <p:nvPr/>
        </p:nvGrpSpPr>
        <p:grpSpPr>
          <a:xfrm>
            <a:off x="13108644" y="942257"/>
            <a:ext cx="395370" cy="397142"/>
            <a:chOff x="1813" y="0"/>
            <a:chExt cx="809173" cy="812800"/>
          </a:xfrm>
        </p:grpSpPr>
        <p:sp>
          <p:nvSpPr>
            <p:cNvPr id="468" name="Google Shape;468;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810504" y="942257"/>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512364" y="942257"/>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69D77D4E-5E0D-9479-DB76-D7C629EC62E3}"/>
              </a:ext>
            </a:extLst>
          </p:cNvPr>
          <p:cNvSpPr txBox="1"/>
          <p:nvPr/>
        </p:nvSpPr>
        <p:spPr>
          <a:xfrm>
            <a:off x="939258" y="2429301"/>
            <a:ext cx="16502581" cy="7478970"/>
          </a:xfrm>
          <a:prstGeom prst="rect">
            <a:avLst/>
          </a:prstGeom>
          <a:noFill/>
        </p:spPr>
        <p:txBody>
          <a:bodyPr wrap="square" rtlCol="0">
            <a:spAutoFit/>
          </a:bodyPr>
          <a:lstStyle/>
          <a:p>
            <a:pPr>
              <a:buClr>
                <a:schemeClr val="bg1"/>
              </a:buClr>
            </a:pPr>
            <a:r>
              <a:rPr lang="en-US" sz="3200" b="1" dirty="0">
                <a:solidFill>
                  <a:schemeClr val="bg2">
                    <a:lumMod val="20000"/>
                    <a:lumOff val="80000"/>
                  </a:schemeClr>
                </a:solidFill>
                <a:latin typeface="Montserrat" panose="00000500000000000000" pitchFamily="2" charset="0"/>
              </a:rPr>
              <a:t>URL provided by user.</a:t>
            </a:r>
          </a:p>
          <a:p>
            <a:pPr>
              <a:buClr>
                <a:schemeClr val="bg1"/>
              </a:buClr>
            </a:pPr>
            <a:endParaRPr lang="en-US" sz="3200" b="1" dirty="0">
              <a:solidFill>
                <a:schemeClr val="bg2">
                  <a:lumMod val="20000"/>
                  <a:lumOff val="80000"/>
                </a:schemeClr>
              </a:solidFill>
              <a:latin typeface="Montserrat" panose="00000500000000000000" pitchFamily="2" charset="0"/>
            </a:endParaRPr>
          </a:p>
          <a:p>
            <a:pPr>
              <a:buClr>
                <a:schemeClr val="bg1"/>
              </a:buClr>
            </a:pPr>
            <a:r>
              <a:rPr lang="en-US" sz="3200" b="1" dirty="0">
                <a:solidFill>
                  <a:schemeClr val="bg2">
                    <a:lumMod val="20000"/>
                    <a:lumOff val="80000"/>
                  </a:schemeClr>
                </a:solidFill>
                <a:latin typeface="Montserrat" panose="00000500000000000000" pitchFamily="2" charset="0"/>
              </a:rPr>
              <a:t>Determine which scraper to use.</a:t>
            </a:r>
          </a:p>
          <a:p>
            <a:pPr marL="457200" lvl="6"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CNN</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Fox</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Washington Post</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USA Today</a:t>
            </a:r>
          </a:p>
          <a:p>
            <a:pPr marL="457200" indent="-457200">
              <a:buClr>
                <a:schemeClr val="bg1"/>
              </a:buClr>
              <a:buFont typeface="Courier New" panose="02070309020205020404" pitchFamily="49" charset="0"/>
              <a:buChar char="o"/>
            </a:pPr>
            <a:endParaRPr lang="en-US" sz="3200" b="1" dirty="0">
              <a:solidFill>
                <a:schemeClr val="bg2">
                  <a:lumMod val="20000"/>
                  <a:lumOff val="80000"/>
                </a:schemeClr>
              </a:solidFill>
              <a:latin typeface="Montserrat" panose="00000500000000000000" pitchFamily="2" charset="0"/>
            </a:endParaRPr>
          </a:p>
          <a:p>
            <a:pPr>
              <a:buClr>
                <a:schemeClr val="bg1"/>
              </a:buClr>
            </a:pPr>
            <a:r>
              <a:rPr lang="en-US" sz="3200" b="1" dirty="0">
                <a:solidFill>
                  <a:schemeClr val="bg2">
                    <a:lumMod val="20000"/>
                    <a:lumOff val="80000"/>
                  </a:schemeClr>
                </a:solidFill>
                <a:latin typeface="Montserrat" panose="00000500000000000000" pitchFamily="2" charset="0"/>
              </a:rPr>
              <a:t>Uses </a:t>
            </a:r>
            <a:r>
              <a:rPr lang="en-US" sz="3200" b="1" dirty="0" err="1">
                <a:solidFill>
                  <a:schemeClr val="bg2">
                    <a:lumMod val="20000"/>
                    <a:lumOff val="80000"/>
                  </a:schemeClr>
                </a:solidFill>
                <a:latin typeface="Montserrat" panose="00000500000000000000" pitchFamily="2" charset="0"/>
              </a:rPr>
              <a:t>BeautifulSoup</a:t>
            </a:r>
            <a:r>
              <a:rPr lang="en-US" sz="3200" b="1" dirty="0">
                <a:solidFill>
                  <a:schemeClr val="bg2">
                    <a:lumMod val="20000"/>
                    <a:lumOff val="80000"/>
                  </a:schemeClr>
                </a:solidFill>
                <a:latin typeface="Montserrat" panose="00000500000000000000" pitchFamily="2" charset="0"/>
              </a:rPr>
              <a:t> to return the value of the tags specified.</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Returns Title and Content news article. </a:t>
            </a:r>
          </a:p>
          <a:p>
            <a:pPr marL="457200" indent="-457200">
              <a:buClr>
                <a:schemeClr val="bg1"/>
              </a:buClr>
              <a:buFont typeface="Courier New" panose="02070309020205020404" pitchFamily="49" charset="0"/>
              <a:buChar char="o"/>
            </a:pPr>
            <a:endParaRPr lang="en-US" sz="3200" b="1" dirty="0">
              <a:solidFill>
                <a:schemeClr val="bg2">
                  <a:lumMod val="20000"/>
                  <a:lumOff val="80000"/>
                </a:schemeClr>
              </a:solidFill>
              <a:latin typeface="Montserrat" panose="00000500000000000000" pitchFamily="2" charset="0"/>
            </a:endParaRPr>
          </a:p>
          <a:p>
            <a:pPr>
              <a:buClr>
                <a:schemeClr val="bg1"/>
              </a:buClr>
            </a:pPr>
            <a:r>
              <a:rPr lang="en-US" sz="3200" b="1" dirty="0">
                <a:solidFill>
                  <a:schemeClr val="bg2">
                    <a:lumMod val="20000"/>
                    <a:lumOff val="80000"/>
                  </a:schemeClr>
                </a:solidFill>
                <a:latin typeface="Montserrat" panose="00000500000000000000" pitchFamily="2" charset="0"/>
              </a:rPr>
              <a:t>Processes Text</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Remove unwanted characters and excessive spaces. </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Sends title and content to LLM for analysis.</a:t>
            </a:r>
          </a:p>
          <a:p>
            <a:pPr marL="457200" indent="-457200">
              <a:buClr>
                <a:schemeClr val="bg1"/>
              </a:buClr>
              <a:buFont typeface="Courier New" panose="02070309020205020404" pitchFamily="49" charset="0"/>
              <a:buChar char="o"/>
            </a:pPr>
            <a:endParaRPr lang="en-US" sz="3200" b="1" dirty="0">
              <a:solidFill>
                <a:schemeClr val="bg2">
                  <a:lumMod val="20000"/>
                  <a:lumOff val="80000"/>
                </a:schemeClr>
              </a:solidFill>
              <a:latin typeface="Montserrat" panose="00000500000000000000" pitchFamily="2" charset="0"/>
            </a:endParaRPr>
          </a:p>
        </p:txBody>
      </p:sp>
    </p:spTree>
    <p:extLst>
      <p:ext uri="{BB962C8B-B14F-4D97-AF65-F5344CB8AC3E}">
        <p14:creationId xmlns:p14="http://schemas.microsoft.com/office/powerpoint/2010/main" val="368789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2883583" y="522122"/>
            <a:ext cx="11669273" cy="1218795"/>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6600" dirty="0">
                <a:solidFill>
                  <a:schemeClr val="lt1"/>
                </a:solidFill>
                <a:latin typeface="Teko Medium"/>
                <a:cs typeface="Teko Medium"/>
                <a:sym typeface="Teko Medium"/>
              </a:rPr>
              <a:t>UI</a:t>
            </a:r>
            <a:endParaRPr sz="6600" dirty="0"/>
          </a:p>
        </p:txBody>
      </p:sp>
      <p:grpSp>
        <p:nvGrpSpPr>
          <p:cNvPr id="440" name="Google Shape;440;p30"/>
          <p:cNvGrpSpPr/>
          <p:nvPr/>
        </p:nvGrpSpPr>
        <p:grpSpPr>
          <a:xfrm>
            <a:off x="2847237" y="942257"/>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549097" y="942257"/>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30"/>
          <p:cNvGrpSpPr/>
          <p:nvPr/>
        </p:nvGrpSpPr>
        <p:grpSpPr>
          <a:xfrm>
            <a:off x="4250957" y="942257"/>
            <a:ext cx="395370" cy="397142"/>
            <a:chOff x="1813" y="0"/>
            <a:chExt cx="809173" cy="812800"/>
          </a:xfrm>
        </p:grpSpPr>
        <p:sp>
          <p:nvSpPr>
            <p:cNvPr id="447" name="Google Shape;447;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741575" y="942257"/>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443435" y="942257"/>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145295" y="942257"/>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214306" y="942257"/>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5916166" y="942257"/>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618026" y="942257"/>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0"/>
          <p:cNvGrpSpPr/>
          <p:nvPr/>
        </p:nvGrpSpPr>
        <p:grpSpPr>
          <a:xfrm>
            <a:off x="13108644" y="942257"/>
            <a:ext cx="395370" cy="397142"/>
            <a:chOff x="1813" y="0"/>
            <a:chExt cx="809173" cy="812800"/>
          </a:xfrm>
        </p:grpSpPr>
        <p:sp>
          <p:nvSpPr>
            <p:cNvPr id="468" name="Google Shape;468;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810504" y="942257"/>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512364" y="942257"/>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69D77D4E-5E0D-9479-DB76-D7C629EC62E3}"/>
              </a:ext>
            </a:extLst>
          </p:cNvPr>
          <p:cNvSpPr txBox="1"/>
          <p:nvPr/>
        </p:nvSpPr>
        <p:spPr>
          <a:xfrm>
            <a:off x="939258" y="2429301"/>
            <a:ext cx="16502581" cy="1569660"/>
          </a:xfrm>
          <a:prstGeom prst="rect">
            <a:avLst/>
          </a:prstGeom>
          <a:noFill/>
        </p:spPr>
        <p:txBody>
          <a:bodyPr wrap="square" rtlCol="0">
            <a:spAutoFit/>
          </a:bodyPr>
          <a:lstStyle/>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We have used HTML, CSS for frontend.</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Backend is hosted on flask server.</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Database Mongo</a:t>
            </a:r>
          </a:p>
        </p:txBody>
      </p:sp>
      <p:pic>
        <p:nvPicPr>
          <p:cNvPr id="6" name="Picture 5">
            <a:extLst>
              <a:ext uri="{FF2B5EF4-FFF2-40B4-BE49-F238E27FC236}">
                <a16:creationId xmlns:a16="http://schemas.microsoft.com/office/drawing/2014/main" id="{4DE15381-CB31-0298-7E09-FE5FCFFDCEEB}"/>
              </a:ext>
            </a:extLst>
          </p:cNvPr>
          <p:cNvPicPr>
            <a:picLocks noChangeAspect="1"/>
          </p:cNvPicPr>
          <p:nvPr/>
        </p:nvPicPr>
        <p:blipFill>
          <a:blip r:embed="rId4"/>
          <a:stretch>
            <a:fillRect/>
          </a:stretch>
        </p:blipFill>
        <p:spPr>
          <a:xfrm>
            <a:off x="741575" y="4718379"/>
            <a:ext cx="8954750" cy="3677163"/>
          </a:xfrm>
          <a:prstGeom prst="rect">
            <a:avLst/>
          </a:prstGeom>
        </p:spPr>
      </p:pic>
      <p:pic>
        <p:nvPicPr>
          <p:cNvPr id="8" name="Picture 7">
            <a:extLst>
              <a:ext uri="{FF2B5EF4-FFF2-40B4-BE49-F238E27FC236}">
                <a16:creationId xmlns:a16="http://schemas.microsoft.com/office/drawing/2014/main" id="{A07C5FF0-FB79-05B5-799B-43698CF51FBB}"/>
              </a:ext>
            </a:extLst>
          </p:cNvPr>
          <p:cNvPicPr>
            <a:picLocks noChangeAspect="1"/>
          </p:cNvPicPr>
          <p:nvPr/>
        </p:nvPicPr>
        <p:blipFill>
          <a:blip r:embed="rId5"/>
          <a:stretch>
            <a:fillRect/>
          </a:stretch>
        </p:blipFill>
        <p:spPr>
          <a:xfrm>
            <a:off x="9946157" y="2560343"/>
            <a:ext cx="7801386" cy="7044471"/>
          </a:xfrm>
          <a:prstGeom prst="rect">
            <a:avLst/>
          </a:prstGeom>
        </p:spPr>
      </p:pic>
    </p:spTree>
    <p:extLst>
      <p:ext uri="{BB962C8B-B14F-4D97-AF65-F5344CB8AC3E}">
        <p14:creationId xmlns:p14="http://schemas.microsoft.com/office/powerpoint/2010/main" val="18534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2883583" y="522122"/>
            <a:ext cx="11669273" cy="1218795"/>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6600" dirty="0">
                <a:solidFill>
                  <a:schemeClr val="lt1"/>
                </a:solidFill>
                <a:latin typeface="Teko Medium"/>
                <a:cs typeface="Teko Medium"/>
                <a:sym typeface="Teko Medium"/>
              </a:rPr>
              <a:t>UI</a:t>
            </a:r>
            <a:endParaRPr sz="6600" dirty="0"/>
          </a:p>
        </p:txBody>
      </p:sp>
      <p:grpSp>
        <p:nvGrpSpPr>
          <p:cNvPr id="440" name="Google Shape;440;p30"/>
          <p:cNvGrpSpPr/>
          <p:nvPr/>
        </p:nvGrpSpPr>
        <p:grpSpPr>
          <a:xfrm>
            <a:off x="2847237" y="942257"/>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549097" y="942257"/>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30"/>
          <p:cNvGrpSpPr/>
          <p:nvPr/>
        </p:nvGrpSpPr>
        <p:grpSpPr>
          <a:xfrm>
            <a:off x="4250957" y="942257"/>
            <a:ext cx="395370" cy="397142"/>
            <a:chOff x="1813" y="0"/>
            <a:chExt cx="809173" cy="812800"/>
          </a:xfrm>
        </p:grpSpPr>
        <p:sp>
          <p:nvSpPr>
            <p:cNvPr id="447" name="Google Shape;447;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741575" y="942257"/>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443435" y="942257"/>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145295" y="942257"/>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214306" y="942257"/>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5916166" y="942257"/>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618026" y="942257"/>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0"/>
          <p:cNvGrpSpPr/>
          <p:nvPr/>
        </p:nvGrpSpPr>
        <p:grpSpPr>
          <a:xfrm>
            <a:off x="13108644" y="942257"/>
            <a:ext cx="395370" cy="397142"/>
            <a:chOff x="1813" y="0"/>
            <a:chExt cx="809173" cy="812800"/>
          </a:xfrm>
        </p:grpSpPr>
        <p:sp>
          <p:nvSpPr>
            <p:cNvPr id="468" name="Google Shape;468;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810504" y="942257"/>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512364" y="942257"/>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69D77D4E-5E0D-9479-DB76-D7C629EC62E3}"/>
              </a:ext>
            </a:extLst>
          </p:cNvPr>
          <p:cNvSpPr txBox="1"/>
          <p:nvPr/>
        </p:nvSpPr>
        <p:spPr>
          <a:xfrm>
            <a:off x="939258" y="2429301"/>
            <a:ext cx="16502581" cy="1569660"/>
          </a:xfrm>
          <a:prstGeom prst="rect">
            <a:avLst/>
          </a:prstGeom>
          <a:noFill/>
        </p:spPr>
        <p:txBody>
          <a:bodyPr wrap="square" rtlCol="0">
            <a:spAutoFit/>
          </a:bodyPr>
          <a:lstStyle/>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We have used HTML, CSS for frontend.</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Backend is hosted on flask server.</a:t>
            </a:r>
          </a:p>
          <a:p>
            <a:pPr marL="457200" indent="-457200">
              <a:buClr>
                <a:schemeClr val="bg1"/>
              </a:buClr>
              <a:buFont typeface="Courier New" panose="02070309020205020404" pitchFamily="49" charset="0"/>
              <a:buChar char="o"/>
            </a:pPr>
            <a:r>
              <a:rPr lang="en-US" sz="3200" b="1" dirty="0">
                <a:solidFill>
                  <a:schemeClr val="bg2">
                    <a:lumMod val="20000"/>
                    <a:lumOff val="80000"/>
                  </a:schemeClr>
                </a:solidFill>
                <a:latin typeface="Montserrat" panose="00000500000000000000" pitchFamily="2" charset="0"/>
              </a:rPr>
              <a:t>Database Mongo</a:t>
            </a:r>
          </a:p>
        </p:txBody>
      </p:sp>
    </p:spTree>
    <p:extLst>
      <p:ext uri="{BB962C8B-B14F-4D97-AF65-F5344CB8AC3E}">
        <p14:creationId xmlns:p14="http://schemas.microsoft.com/office/powerpoint/2010/main" val="23930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34"/>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530" name="Google Shape;530;p34"/>
          <p:cNvPicPr preferRelativeResize="0"/>
          <p:nvPr/>
        </p:nvPicPr>
        <p:blipFill rotWithShape="1">
          <a:blip r:embed="rId4">
            <a:alphaModFix/>
          </a:blip>
          <a:srcRect/>
          <a:stretch/>
        </p:blipFill>
        <p:spPr>
          <a:xfrm>
            <a:off x="0" y="7176387"/>
            <a:ext cx="18288000" cy="4998720"/>
          </a:xfrm>
          <a:prstGeom prst="rect">
            <a:avLst/>
          </a:prstGeom>
          <a:noFill/>
          <a:ln>
            <a:noFill/>
          </a:ln>
        </p:spPr>
      </p:pic>
      <p:sp>
        <p:nvSpPr>
          <p:cNvPr id="531" name="Google Shape;531;p34"/>
          <p:cNvSpPr txBox="1"/>
          <p:nvPr/>
        </p:nvSpPr>
        <p:spPr>
          <a:xfrm>
            <a:off x="3956706" y="2484014"/>
            <a:ext cx="10946400" cy="3693319"/>
          </a:xfrm>
          <a:prstGeom prst="rect">
            <a:avLst/>
          </a:prstGeom>
          <a:noFill/>
          <a:ln>
            <a:noFill/>
          </a:ln>
          <a:effectLst>
            <a:outerShdw blurRad="828675" dist="19050" dir="7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0" b="0" i="0" u="none" strike="noStrike" cap="none" dirty="0">
                <a:solidFill>
                  <a:schemeClr val="lt1"/>
                </a:solidFill>
                <a:latin typeface="Teko Medium"/>
                <a:ea typeface="Teko Medium"/>
                <a:cs typeface="Teko Medium"/>
                <a:sym typeface="Teko Medium"/>
              </a:rPr>
              <a:t>UI Demo</a:t>
            </a:r>
            <a:endParaRPr dirty="0"/>
          </a:p>
        </p:txBody>
      </p:sp>
      <p:grpSp>
        <p:nvGrpSpPr>
          <p:cNvPr id="532" name="Google Shape;532;p34"/>
          <p:cNvGrpSpPr/>
          <p:nvPr/>
        </p:nvGrpSpPr>
        <p:grpSpPr>
          <a:xfrm>
            <a:off x="15602515" y="-4553452"/>
            <a:ext cx="6862097" cy="6892855"/>
            <a:chOff x="1813" y="0"/>
            <a:chExt cx="809173" cy="812800"/>
          </a:xfrm>
        </p:grpSpPr>
        <p:sp>
          <p:nvSpPr>
            <p:cNvPr id="533" name="Google Shape;533;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5" name="Google Shape;535;p34"/>
          <p:cNvGrpSpPr/>
          <p:nvPr/>
        </p:nvGrpSpPr>
        <p:grpSpPr>
          <a:xfrm>
            <a:off x="-2655044" y="4150419"/>
            <a:ext cx="3828281" cy="3845441"/>
            <a:chOff x="1813" y="0"/>
            <a:chExt cx="809173" cy="812800"/>
          </a:xfrm>
        </p:grpSpPr>
        <p:sp>
          <p:nvSpPr>
            <p:cNvPr id="536" name="Google Shape;536;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5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142" name="Google Shape;142;p15"/>
          <p:cNvPicPr preferRelativeResize="0"/>
          <p:nvPr/>
        </p:nvPicPr>
        <p:blipFill rotWithShape="1">
          <a:blip r:embed="rId4">
            <a:alphaModFix amt="80000"/>
          </a:blip>
          <a:srcRect/>
          <a:stretch/>
        </p:blipFill>
        <p:spPr>
          <a:xfrm>
            <a:off x="-2161114" y="202272"/>
            <a:ext cx="9139285" cy="10084728"/>
          </a:xfrm>
          <a:prstGeom prst="rect">
            <a:avLst/>
          </a:prstGeom>
          <a:noFill/>
          <a:ln>
            <a:noFill/>
          </a:ln>
        </p:spPr>
      </p:pic>
      <p:sp>
        <p:nvSpPr>
          <p:cNvPr id="143" name="Google Shape;143;p15"/>
          <p:cNvSpPr txBox="1"/>
          <p:nvPr/>
        </p:nvSpPr>
        <p:spPr>
          <a:xfrm>
            <a:off x="13371791" y="325008"/>
            <a:ext cx="5395359" cy="908197"/>
          </a:xfrm>
          <a:prstGeom prst="rect">
            <a:avLst/>
          </a:prstGeom>
          <a:noFill/>
          <a:ln>
            <a:noFill/>
          </a:ln>
        </p:spPr>
        <p:txBody>
          <a:bodyPr spcFirstLastPara="1" wrap="square" lIns="0" tIns="0" rIns="0" bIns="0" anchor="t" anchorCtr="0">
            <a:spAutoFit/>
          </a:bodyPr>
          <a:lstStyle/>
          <a:p>
            <a:pPr marL="0" marR="0" lvl="0" indent="0"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2. OBJECTIVE</a:t>
            </a:r>
            <a:endParaRPr dirty="0"/>
          </a:p>
        </p:txBody>
      </p:sp>
      <p:sp>
        <p:nvSpPr>
          <p:cNvPr id="145" name="Google Shape;145;p15"/>
          <p:cNvSpPr txBox="1"/>
          <p:nvPr/>
        </p:nvSpPr>
        <p:spPr>
          <a:xfrm>
            <a:off x="6503842" y="1124125"/>
            <a:ext cx="6171885" cy="908197"/>
          </a:xfrm>
          <a:prstGeom prst="rect">
            <a:avLst/>
          </a:prstGeom>
          <a:noFill/>
          <a:ln>
            <a:noFill/>
          </a:ln>
        </p:spPr>
        <p:txBody>
          <a:bodyPr spcFirstLastPara="1" wrap="square" lIns="0" tIns="0" rIns="0" bIns="0" anchor="t" anchorCtr="0">
            <a:spAutoFit/>
          </a:bodyPr>
          <a:lstStyle/>
          <a:p>
            <a:pPr marL="0" marR="0" lvl="0" indent="0"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1. PROJECT INTRODUCTION</a:t>
            </a:r>
            <a:endParaRPr dirty="0"/>
          </a:p>
        </p:txBody>
      </p:sp>
      <p:sp>
        <p:nvSpPr>
          <p:cNvPr id="149" name="Google Shape;149;p15"/>
          <p:cNvSpPr txBox="1"/>
          <p:nvPr/>
        </p:nvSpPr>
        <p:spPr>
          <a:xfrm>
            <a:off x="12404025" y="3471304"/>
            <a:ext cx="5267251" cy="2954655"/>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9600" b="0" i="0" u="none" strike="noStrike" cap="none" dirty="0">
                <a:solidFill>
                  <a:schemeClr val="lt1"/>
                </a:solidFill>
                <a:latin typeface="Teko Medium"/>
                <a:ea typeface="Teko Medium"/>
                <a:cs typeface="Teko Medium"/>
                <a:sym typeface="Teko Medium"/>
              </a:rPr>
              <a:t>Presentation Overview</a:t>
            </a:r>
            <a:endParaRPr sz="9600" dirty="0"/>
          </a:p>
        </p:txBody>
      </p:sp>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
        <p:nvSpPr>
          <p:cNvPr id="2" name="Google Shape;143;p15">
            <a:extLst>
              <a:ext uri="{FF2B5EF4-FFF2-40B4-BE49-F238E27FC236}">
                <a16:creationId xmlns:a16="http://schemas.microsoft.com/office/drawing/2014/main" id="{00E4BD57-5E95-B7FF-77EF-6B916E2101F8}"/>
              </a:ext>
            </a:extLst>
          </p:cNvPr>
          <p:cNvSpPr txBox="1"/>
          <p:nvPr/>
        </p:nvSpPr>
        <p:spPr>
          <a:xfrm>
            <a:off x="6602506" y="2777147"/>
            <a:ext cx="5612273" cy="1816395"/>
          </a:xfrm>
          <a:prstGeom prst="rect">
            <a:avLst/>
          </a:prstGeom>
          <a:noFill/>
          <a:ln>
            <a:noFill/>
          </a:ln>
        </p:spPr>
        <p:txBody>
          <a:bodyPr spcFirstLastPara="1" wrap="square" lIns="0" tIns="0" rIns="0" bIns="0" anchor="t" anchorCtr="0">
            <a:spAutoFit/>
          </a:bodyPr>
          <a:lstStyle/>
          <a:p>
            <a:pPr marL="0" marR="0" lvl="0" indent="0"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3. SYSTEM ARCHITECTURE</a:t>
            </a:r>
            <a:endParaRPr dirty="0"/>
          </a:p>
        </p:txBody>
      </p:sp>
      <p:sp>
        <p:nvSpPr>
          <p:cNvPr id="5" name="Google Shape;143;p15">
            <a:extLst>
              <a:ext uri="{FF2B5EF4-FFF2-40B4-BE49-F238E27FC236}">
                <a16:creationId xmlns:a16="http://schemas.microsoft.com/office/drawing/2014/main" id="{B76A6D59-7A7B-511F-0A1E-89FEEF2ED46A}"/>
              </a:ext>
            </a:extLst>
          </p:cNvPr>
          <p:cNvSpPr txBox="1"/>
          <p:nvPr/>
        </p:nvSpPr>
        <p:spPr>
          <a:xfrm>
            <a:off x="13371791" y="2113658"/>
            <a:ext cx="5612272" cy="908197"/>
          </a:xfrm>
          <a:prstGeom prst="rect">
            <a:avLst/>
          </a:prstGeom>
          <a:noFill/>
          <a:ln>
            <a:noFill/>
          </a:ln>
        </p:spPr>
        <p:txBody>
          <a:bodyPr spcFirstLastPara="1" wrap="square" lIns="0" tIns="0" rIns="0" bIns="0" anchor="t" anchorCtr="0">
            <a:spAutoFit/>
          </a:bodyPr>
          <a:lstStyle/>
          <a:p>
            <a:pPr marL="0" marR="0" lvl="0" indent="0"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4. METHODOLOGY</a:t>
            </a:r>
            <a:endParaRPr dirty="0"/>
          </a:p>
        </p:txBody>
      </p:sp>
      <p:sp>
        <p:nvSpPr>
          <p:cNvPr id="6" name="Google Shape;143;p15">
            <a:extLst>
              <a:ext uri="{FF2B5EF4-FFF2-40B4-BE49-F238E27FC236}">
                <a16:creationId xmlns:a16="http://schemas.microsoft.com/office/drawing/2014/main" id="{61B02BDB-3CB1-E479-C876-46F6585C5EEF}"/>
              </a:ext>
            </a:extLst>
          </p:cNvPr>
          <p:cNvSpPr txBox="1"/>
          <p:nvPr/>
        </p:nvSpPr>
        <p:spPr>
          <a:xfrm>
            <a:off x="6978171" y="7694404"/>
            <a:ext cx="5612272" cy="908197"/>
          </a:xfrm>
          <a:prstGeom prst="rect">
            <a:avLst/>
          </a:prstGeom>
          <a:noFill/>
          <a:ln>
            <a:noFill/>
          </a:ln>
        </p:spPr>
        <p:txBody>
          <a:bodyPr spcFirstLastPara="1" wrap="square" lIns="0" tIns="0" rIns="0" bIns="0" anchor="t" anchorCtr="0">
            <a:spAutoFit/>
          </a:bodyPr>
          <a:lstStyle/>
          <a:p>
            <a:pPr marL="0" marR="0" lvl="0" indent="0"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6. MODEL EVALUATION</a:t>
            </a:r>
            <a:endParaRPr dirty="0"/>
          </a:p>
        </p:txBody>
      </p:sp>
      <p:sp>
        <p:nvSpPr>
          <p:cNvPr id="8" name="Google Shape;143;p15">
            <a:extLst>
              <a:ext uri="{FF2B5EF4-FFF2-40B4-BE49-F238E27FC236}">
                <a16:creationId xmlns:a16="http://schemas.microsoft.com/office/drawing/2014/main" id="{7EC9F7FD-34BE-C016-3FB9-4B14F5ECD9AB}"/>
              </a:ext>
            </a:extLst>
          </p:cNvPr>
          <p:cNvSpPr txBox="1"/>
          <p:nvPr/>
        </p:nvSpPr>
        <p:spPr>
          <a:xfrm>
            <a:off x="6978171" y="5338368"/>
            <a:ext cx="5612272" cy="1816395"/>
          </a:xfrm>
          <a:prstGeom prst="rect">
            <a:avLst/>
          </a:prstGeom>
          <a:noFill/>
          <a:ln>
            <a:noFill/>
          </a:ln>
        </p:spPr>
        <p:txBody>
          <a:bodyPr spcFirstLastPara="1" wrap="square" lIns="0" tIns="0" rIns="0" bIns="0" anchor="t" anchorCtr="0">
            <a:spAutoFit/>
          </a:bodyPr>
          <a:lstStyle/>
          <a:p>
            <a:pPr marL="0" marR="0" lvl="0" indent="0"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5. BIAS DETECTION AND</a:t>
            </a:r>
            <a:br>
              <a:rPr lang="en-US" sz="4918" b="1" i="0" u="none" strike="noStrike" cap="none" dirty="0">
                <a:solidFill>
                  <a:srgbClr val="60B3DD"/>
                </a:solidFill>
                <a:latin typeface="Teko"/>
                <a:ea typeface="Teko"/>
                <a:cs typeface="Teko"/>
                <a:sym typeface="Teko"/>
              </a:rPr>
            </a:br>
            <a:r>
              <a:rPr lang="en-US" sz="4918" b="1" i="0" u="none" strike="noStrike" cap="none" dirty="0">
                <a:solidFill>
                  <a:srgbClr val="60B3DD"/>
                </a:solidFill>
                <a:latin typeface="Teko"/>
                <a:ea typeface="Teko"/>
                <a:cs typeface="Teko"/>
                <a:sym typeface="Teko"/>
              </a:rPr>
              <a:t>ANALYSIS WITH LLM</a:t>
            </a:r>
            <a:endParaRPr dirty="0"/>
          </a:p>
        </p:txBody>
      </p:sp>
      <p:sp>
        <p:nvSpPr>
          <p:cNvPr id="9" name="Google Shape;143;p15">
            <a:extLst>
              <a:ext uri="{FF2B5EF4-FFF2-40B4-BE49-F238E27FC236}">
                <a16:creationId xmlns:a16="http://schemas.microsoft.com/office/drawing/2014/main" id="{E204A860-32A4-CCD8-A2DF-156A684462E2}"/>
              </a:ext>
            </a:extLst>
          </p:cNvPr>
          <p:cNvSpPr txBox="1"/>
          <p:nvPr/>
        </p:nvSpPr>
        <p:spPr>
          <a:xfrm>
            <a:off x="6978171" y="9105086"/>
            <a:ext cx="5914470" cy="908197"/>
          </a:xfrm>
          <a:prstGeom prst="rect">
            <a:avLst/>
          </a:prstGeom>
          <a:noFill/>
          <a:ln>
            <a:noFill/>
          </a:ln>
        </p:spPr>
        <p:txBody>
          <a:bodyPr spcFirstLastPara="1" wrap="square" lIns="0" tIns="0" rIns="0" bIns="0" anchor="t" anchorCtr="0">
            <a:spAutoFit/>
          </a:bodyPr>
          <a:lstStyle/>
          <a:p>
            <a:pPr marL="0" marR="0" lvl="0" indent="0"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7. MODEL PERFORMANCE</a:t>
            </a:r>
            <a:endParaRPr dirty="0"/>
          </a:p>
        </p:txBody>
      </p:sp>
      <p:sp>
        <p:nvSpPr>
          <p:cNvPr id="10" name="Google Shape;143;p15">
            <a:extLst>
              <a:ext uri="{FF2B5EF4-FFF2-40B4-BE49-F238E27FC236}">
                <a16:creationId xmlns:a16="http://schemas.microsoft.com/office/drawing/2014/main" id="{FFF90955-FFD4-2186-38CE-41994F5F4416}"/>
              </a:ext>
            </a:extLst>
          </p:cNvPr>
          <p:cNvSpPr txBox="1"/>
          <p:nvPr/>
        </p:nvSpPr>
        <p:spPr>
          <a:xfrm>
            <a:off x="13371791" y="7027685"/>
            <a:ext cx="5726999" cy="908197"/>
          </a:xfrm>
          <a:prstGeom prst="rect">
            <a:avLst/>
          </a:prstGeom>
          <a:noFill/>
          <a:ln>
            <a:noFill/>
          </a:ln>
        </p:spPr>
        <p:txBody>
          <a:bodyPr spcFirstLastPara="1" wrap="square" lIns="0" tIns="0" rIns="0" bIns="0" anchor="t" anchorCtr="0">
            <a:spAutoFit/>
          </a:bodyPr>
          <a:lstStyle/>
          <a:p>
            <a:pPr marL="0" marR="0" lvl="0" indent="0"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8. FUTURE WORK</a:t>
            </a:r>
            <a:endParaRPr dirty="0"/>
          </a:p>
        </p:txBody>
      </p:sp>
      <p:sp>
        <p:nvSpPr>
          <p:cNvPr id="11" name="Google Shape;143;p15">
            <a:extLst>
              <a:ext uri="{FF2B5EF4-FFF2-40B4-BE49-F238E27FC236}">
                <a16:creationId xmlns:a16="http://schemas.microsoft.com/office/drawing/2014/main" id="{61658E31-353C-35F2-F0C3-4F65B896F22B}"/>
              </a:ext>
            </a:extLst>
          </p:cNvPr>
          <p:cNvSpPr txBox="1"/>
          <p:nvPr/>
        </p:nvSpPr>
        <p:spPr>
          <a:xfrm>
            <a:off x="13257064" y="8293856"/>
            <a:ext cx="5726999" cy="1816395"/>
          </a:xfrm>
          <a:prstGeom prst="rect">
            <a:avLst/>
          </a:prstGeom>
          <a:noFill/>
          <a:ln>
            <a:noFill/>
          </a:ln>
        </p:spPr>
        <p:txBody>
          <a:bodyPr spcFirstLastPara="1" wrap="square" lIns="0" tIns="0" rIns="0" bIns="0" anchor="t" anchorCtr="0">
            <a:spAutoFit/>
          </a:bodyPr>
          <a:lstStyle/>
          <a:p>
            <a:pPr marL="0" marR="0" lvl="0" indent="0" rtl="0">
              <a:lnSpc>
                <a:spcPct val="119987"/>
              </a:lnSpc>
              <a:spcBef>
                <a:spcPts val="0"/>
              </a:spcBef>
              <a:spcAft>
                <a:spcPts val="0"/>
              </a:spcAft>
              <a:buNone/>
            </a:pPr>
            <a:r>
              <a:rPr lang="en-US" sz="4918" b="1" dirty="0">
                <a:solidFill>
                  <a:schemeClr val="accent3">
                    <a:lumMod val="50000"/>
                  </a:schemeClr>
                </a:solidFill>
                <a:latin typeface="Teko"/>
                <a:cs typeface="Teko"/>
                <a:sym typeface="Teko"/>
              </a:rPr>
              <a:t>▶ CONTINUE TO IR MODULE AND DEMO</a:t>
            </a:r>
            <a:endParaRPr dirty="0">
              <a:solidFill>
                <a:schemeClr val="accent3">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797" name="Google Shape;797;p44"/>
          <p:cNvPicPr preferRelativeResize="0"/>
          <p:nvPr/>
        </p:nvPicPr>
        <p:blipFill rotWithShape="1">
          <a:blip r:embed="rId4">
            <a:alphaModFix/>
          </a:blip>
          <a:srcRect l="24690" t="6082" r="23348"/>
          <a:stretch/>
        </p:blipFill>
        <p:spPr>
          <a:xfrm>
            <a:off x="11486192" y="651977"/>
            <a:ext cx="5773108" cy="15651900"/>
          </a:xfrm>
          <a:prstGeom prst="rect">
            <a:avLst/>
          </a:prstGeom>
          <a:noFill/>
          <a:ln>
            <a:noFill/>
          </a:ln>
        </p:spPr>
      </p:pic>
      <p:sp>
        <p:nvSpPr>
          <p:cNvPr id="798" name="Google Shape;798;p44"/>
          <p:cNvSpPr txBox="1"/>
          <p:nvPr/>
        </p:nvSpPr>
        <p:spPr>
          <a:xfrm>
            <a:off x="1028700" y="1019175"/>
            <a:ext cx="9141300" cy="369331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lvl="1"/>
            <a:r>
              <a:rPr lang="en-US" sz="12000" b="0" i="0" u="none" strike="noStrike" cap="none" dirty="0">
                <a:solidFill>
                  <a:schemeClr val="lt1"/>
                </a:solidFill>
                <a:latin typeface="Teko Medium"/>
                <a:ea typeface="Teko Medium"/>
                <a:cs typeface="Teko Medium"/>
                <a:sym typeface="Teko Medium"/>
              </a:rPr>
              <a:t>QUESTIONS AND COMMENTS</a:t>
            </a:r>
            <a:endParaRPr dirty="0"/>
          </a:p>
        </p:txBody>
      </p:sp>
      <p:cxnSp>
        <p:nvCxnSpPr>
          <p:cNvPr id="802" name="Google Shape;802;p44"/>
          <p:cNvCxnSpPr/>
          <p:nvPr/>
        </p:nvCxnSpPr>
        <p:spPr>
          <a:xfrm rot="-5400000">
            <a:off x="6508784" y="5230474"/>
            <a:ext cx="7998501" cy="0"/>
          </a:xfrm>
          <a:prstGeom prst="straightConnector1">
            <a:avLst/>
          </a:prstGeom>
          <a:noFill/>
          <a:ln w="57150" cap="flat" cmpd="sng">
            <a:solidFill>
              <a:srgbClr val="1B89DA"/>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sp>
        <p:nvSpPr>
          <p:cNvPr id="772" name="Google Shape;772;p42"/>
          <p:cNvSpPr txBox="1"/>
          <p:nvPr/>
        </p:nvSpPr>
        <p:spPr>
          <a:xfrm>
            <a:off x="5703818" y="5788317"/>
            <a:ext cx="6880363" cy="700192"/>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dirty="0">
                <a:solidFill>
                  <a:srgbClr val="60B3DD"/>
                </a:solidFill>
                <a:latin typeface="Montserrat"/>
                <a:ea typeface="Montserrat"/>
                <a:cs typeface="Montserrat"/>
                <a:sym typeface="Montserrat"/>
              </a:rPr>
              <a:t>Professor, TAs and Students.</a:t>
            </a:r>
            <a:endParaRPr dirty="0"/>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782" name="Google Shape;782;p43"/>
          <p:cNvGrpSpPr/>
          <p:nvPr/>
        </p:nvGrpSpPr>
        <p:grpSpPr>
          <a:xfrm>
            <a:off x="9535996" y="-781305"/>
            <a:ext cx="8638101" cy="11849610"/>
            <a:chOff x="0" y="0"/>
            <a:chExt cx="4591050" cy="6297930"/>
          </a:xfrm>
        </p:grpSpPr>
        <p:sp>
          <p:nvSpPr>
            <p:cNvPr id="783" name="Google Shape;783;p43"/>
            <p:cNvSpPr/>
            <p:nvPr/>
          </p:nvSpPr>
          <p:spPr>
            <a:xfrm>
              <a:off x="0" y="0"/>
              <a:ext cx="4591050" cy="6297930"/>
            </a:xfrm>
            <a:custGeom>
              <a:avLst/>
              <a:gdLst/>
              <a:ahLst/>
              <a:cxnLst/>
              <a:rect l="l" t="t" r="r" b="b"/>
              <a:pathLst>
                <a:path w="4591050" h="6297930" extrusionOk="0">
                  <a:moveTo>
                    <a:pt x="3148330" y="1708150"/>
                  </a:moveTo>
                  <a:cubicBezTo>
                    <a:pt x="2754630" y="1708150"/>
                    <a:pt x="2396490" y="1866900"/>
                    <a:pt x="2136140" y="2124710"/>
                  </a:cubicBezTo>
                  <a:lnTo>
                    <a:pt x="1611630" y="1600200"/>
                  </a:lnTo>
                  <a:cubicBezTo>
                    <a:pt x="1778000" y="1430020"/>
                    <a:pt x="1882140" y="1197610"/>
                    <a:pt x="1882140" y="941070"/>
                  </a:cubicBezTo>
                  <a:cubicBezTo>
                    <a:pt x="1882140" y="421640"/>
                    <a:pt x="1459230" y="0"/>
                    <a:pt x="941070" y="0"/>
                  </a:cubicBezTo>
                  <a:cubicBezTo>
                    <a:pt x="422910" y="0"/>
                    <a:pt x="0" y="421640"/>
                    <a:pt x="0" y="941070"/>
                  </a:cubicBezTo>
                  <a:cubicBezTo>
                    <a:pt x="0" y="1459230"/>
                    <a:pt x="421640" y="1882140"/>
                    <a:pt x="941070" y="1882140"/>
                  </a:cubicBezTo>
                  <a:cubicBezTo>
                    <a:pt x="1160780" y="1882140"/>
                    <a:pt x="1362710" y="1805940"/>
                    <a:pt x="1524000" y="1678940"/>
                  </a:cubicBezTo>
                  <a:lnTo>
                    <a:pt x="2056130" y="2211070"/>
                  </a:lnTo>
                  <a:cubicBezTo>
                    <a:pt x="1838960" y="2463800"/>
                    <a:pt x="1708150" y="2791460"/>
                    <a:pt x="1708150" y="3148330"/>
                  </a:cubicBezTo>
                  <a:cubicBezTo>
                    <a:pt x="1708150" y="3549650"/>
                    <a:pt x="1873250" y="3914140"/>
                    <a:pt x="2139950" y="4175760"/>
                  </a:cubicBezTo>
                  <a:lnTo>
                    <a:pt x="1614170" y="4701540"/>
                  </a:lnTo>
                  <a:cubicBezTo>
                    <a:pt x="1442720" y="4526280"/>
                    <a:pt x="1203960" y="4417060"/>
                    <a:pt x="941070" y="4417060"/>
                  </a:cubicBezTo>
                  <a:cubicBezTo>
                    <a:pt x="421640" y="4415790"/>
                    <a:pt x="0" y="4838700"/>
                    <a:pt x="0" y="5356860"/>
                  </a:cubicBezTo>
                  <a:cubicBezTo>
                    <a:pt x="0" y="5875020"/>
                    <a:pt x="421640" y="6297930"/>
                    <a:pt x="941070" y="6297930"/>
                  </a:cubicBezTo>
                  <a:cubicBezTo>
                    <a:pt x="1459230" y="6297930"/>
                    <a:pt x="1882140" y="5876290"/>
                    <a:pt x="1882140" y="5356860"/>
                  </a:cubicBezTo>
                  <a:cubicBezTo>
                    <a:pt x="1882140" y="5144770"/>
                    <a:pt x="1811020" y="4947920"/>
                    <a:pt x="1692910" y="4790440"/>
                  </a:cubicBezTo>
                  <a:lnTo>
                    <a:pt x="2228850" y="4254500"/>
                  </a:lnTo>
                  <a:cubicBezTo>
                    <a:pt x="2479040" y="4462780"/>
                    <a:pt x="2800350" y="4588509"/>
                    <a:pt x="3150870" y="4588509"/>
                  </a:cubicBezTo>
                  <a:cubicBezTo>
                    <a:pt x="3945890" y="4588509"/>
                    <a:pt x="4591050" y="3942080"/>
                    <a:pt x="4591050" y="3148330"/>
                  </a:cubicBezTo>
                  <a:cubicBezTo>
                    <a:pt x="4589780" y="2354580"/>
                    <a:pt x="3943350" y="1708150"/>
                    <a:pt x="3148330" y="170815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118110" y="4533900"/>
              <a:ext cx="1645920" cy="1645920"/>
            </a:xfrm>
            <a:custGeom>
              <a:avLst/>
              <a:gdLst/>
              <a:ahLst/>
              <a:cxnLst/>
              <a:rect l="l" t="t" r="r" b="b"/>
              <a:pathLst>
                <a:path w="1645920" h="1645920" extrusionOk="0">
                  <a:moveTo>
                    <a:pt x="822960" y="1645920"/>
                  </a:moveTo>
                  <a:cubicBezTo>
                    <a:pt x="369570" y="1645920"/>
                    <a:pt x="0" y="1277620"/>
                    <a:pt x="0" y="822960"/>
                  </a:cubicBezTo>
                  <a:cubicBezTo>
                    <a:pt x="0" y="368300"/>
                    <a:pt x="368300" y="0"/>
                    <a:pt x="822960" y="0"/>
                  </a:cubicBezTo>
                  <a:cubicBezTo>
                    <a:pt x="1276350" y="0"/>
                    <a:pt x="1645920" y="368300"/>
                    <a:pt x="1645920" y="822960"/>
                  </a:cubicBezTo>
                  <a:cubicBezTo>
                    <a:pt x="1645920" y="1277620"/>
                    <a:pt x="1276350" y="1645920"/>
                    <a:pt x="822960" y="1645920"/>
                  </a:cubicBezTo>
                  <a:close/>
                </a:path>
              </a:pathLst>
            </a:custGeom>
            <a:blipFill rotWithShape="1">
              <a:blip r:embed="rId4">
                <a:alphaModFix/>
              </a:blip>
              <a:stretch>
                <a:fillRect l="-16664" r="-1666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18110" y="118110"/>
              <a:ext cx="1645920" cy="1644650"/>
            </a:xfrm>
            <a:custGeom>
              <a:avLst/>
              <a:gdLst/>
              <a:ahLst/>
              <a:cxnLst/>
              <a:rect l="l" t="t" r="r" b="b"/>
              <a:pathLst>
                <a:path w="1645920" h="1644650" extrusionOk="0">
                  <a:moveTo>
                    <a:pt x="0" y="822960"/>
                  </a:moveTo>
                  <a:cubicBezTo>
                    <a:pt x="0" y="369570"/>
                    <a:pt x="368300" y="0"/>
                    <a:pt x="822960" y="0"/>
                  </a:cubicBezTo>
                  <a:cubicBezTo>
                    <a:pt x="1276350" y="0"/>
                    <a:pt x="1645920" y="368300"/>
                    <a:pt x="1645920" y="822960"/>
                  </a:cubicBezTo>
                  <a:cubicBezTo>
                    <a:pt x="1645920" y="1060450"/>
                    <a:pt x="1544320" y="1273810"/>
                    <a:pt x="1384300" y="1423670"/>
                  </a:cubicBezTo>
                  <a:cubicBezTo>
                    <a:pt x="1377950" y="1426210"/>
                    <a:pt x="1371600" y="1430020"/>
                    <a:pt x="1366520" y="1436370"/>
                  </a:cubicBezTo>
                  <a:cubicBezTo>
                    <a:pt x="1362710" y="1440180"/>
                    <a:pt x="1360170" y="1443990"/>
                    <a:pt x="1357630" y="1447800"/>
                  </a:cubicBezTo>
                  <a:cubicBezTo>
                    <a:pt x="1214120" y="1569720"/>
                    <a:pt x="1027430" y="1644650"/>
                    <a:pt x="824230" y="1644650"/>
                  </a:cubicBezTo>
                  <a:cubicBezTo>
                    <a:pt x="369570" y="1644650"/>
                    <a:pt x="0" y="1276350"/>
                    <a:pt x="0" y="822960"/>
                  </a:cubicBezTo>
                  <a:close/>
                </a:path>
              </a:pathLst>
            </a:custGeom>
            <a:blipFill rotWithShape="1">
              <a:blip r:embed="rId5">
                <a:alphaModFix/>
              </a:blip>
              <a:stretch>
                <a:fillRect l="-38816" r="-3881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1826260" y="1827530"/>
              <a:ext cx="2644140" cy="2644140"/>
            </a:xfrm>
            <a:custGeom>
              <a:avLst/>
              <a:gdLst/>
              <a:ahLst/>
              <a:cxnLst/>
              <a:rect l="l" t="t" r="r" b="b"/>
              <a:pathLst>
                <a:path w="2644140" h="2644140" extrusionOk="0">
                  <a:moveTo>
                    <a:pt x="1322070" y="2644140"/>
                  </a:moveTo>
                  <a:cubicBezTo>
                    <a:pt x="593090" y="2644140"/>
                    <a:pt x="0" y="2051050"/>
                    <a:pt x="0" y="1322070"/>
                  </a:cubicBezTo>
                  <a:cubicBezTo>
                    <a:pt x="0" y="593090"/>
                    <a:pt x="593090" y="0"/>
                    <a:pt x="1322070" y="0"/>
                  </a:cubicBezTo>
                  <a:cubicBezTo>
                    <a:pt x="2051050" y="0"/>
                    <a:pt x="2644140" y="593090"/>
                    <a:pt x="2644140" y="1322070"/>
                  </a:cubicBezTo>
                  <a:cubicBezTo>
                    <a:pt x="2644140" y="2051050"/>
                    <a:pt x="2052320" y="2644140"/>
                    <a:pt x="1322070" y="2644140"/>
                  </a:cubicBezTo>
                  <a:close/>
                </a:path>
              </a:pathLst>
            </a:custGeom>
            <a:blipFill rotWithShape="1">
              <a:blip r:embed="rId6">
                <a:alphaModFix/>
              </a:blip>
              <a:stretch>
                <a:fillRect t="-24998" b="-249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43"/>
          <p:cNvSpPr txBox="1"/>
          <p:nvPr/>
        </p:nvSpPr>
        <p:spPr>
          <a:xfrm>
            <a:off x="1028700" y="1019175"/>
            <a:ext cx="81153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dirty="0">
                <a:solidFill>
                  <a:schemeClr val="lt1"/>
                </a:solidFill>
                <a:latin typeface="Teko Medium"/>
                <a:cs typeface="Teko Medium"/>
                <a:sym typeface="Teko Medium"/>
              </a:rPr>
              <a:t>REFERENCES</a:t>
            </a:r>
            <a:endParaRPr dirty="0"/>
          </a:p>
        </p:txBody>
      </p:sp>
      <p:cxnSp>
        <p:nvCxnSpPr>
          <p:cNvPr id="791" name="Google Shape;791;p43"/>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5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3">
            <a:alphaModFix/>
          </a:blip>
          <a:srcRect t="7825" b="7824"/>
          <a:stretch/>
        </p:blipFill>
        <p:spPr>
          <a:xfrm>
            <a:off x="0" y="39237"/>
            <a:ext cx="18288000" cy="10287000"/>
          </a:xfrm>
          <a:prstGeom prst="rect">
            <a:avLst/>
          </a:prstGeom>
          <a:noFill/>
          <a:ln>
            <a:noFill/>
          </a:ln>
        </p:spPr>
      </p:pic>
      <p:grpSp>
        <p:nvGrpSpPr>
          <p:cNvPr id="782" name="Google Shape;782;p43"/>
          <p:cNvGrpSpPr/>
          <p:nvPr/>
        </p:nvGrpSpPr>
        <p:grpSpPr>
          <a:xfrm>
            <a:off x="9535996" y="-781305"/>
            <a:ext cx="8638101" cy="11849610"/>
            <a:chOff x="0" y="0"/>
            <a:chExt cx="4591050" cy="6297930"/>
          </a:xfrm>
        </p:grpSpPr>
        <p:sp>
          <p:nvSpPr>
            <p:cNvPr id="783" name="Google Shape;783;p43"/>
            <p:cNvSpPr/>
            <p:nvPr/>
          </p:nvSpPr>
          <p:spPr>
            <a:xfrm>
              <a:off x="0" y="0"/>
              <a:ext cx="4591050" cy="6297930"/>
            </a:xfrm>
            <a:custGeom>
              <a:avLst/>
              <a:gdLst/>
              <a:ahLst/>
              <a:cxnLst/>
              <a:rect l="l" t="t" r="r" b="b"/>
              <a:pathLst>
                <a:path w="4591050" h="6297930" extrusionOk="0">
                  <a:moveTo>
                    <a:pt x="3148330" y="1708150"/>
                  </a:moveTo>
                  <a:cubicBezTo>
                    <a:pt x="2754630" y="1708150"/>
                    <a:pt x="2396490" y="1866900"/>
                    <a:pt x="2136140" y="2124710"/>
                  </a:cubicBezTo>
                  <a:lnTo>
                    <a:pt x="1611630" y="1600200"/>
                  </a:lnTo>
                  <a:cubicBezTo>
                    <a:pt x="1778000" y="1430020"/>
                    <a:pt x="1882140" y="1197610"/>
                    <a:pt x="1882140" y="941070"/>
                  </a:cubicBezTo>
                  <a:cubicBezTo>
                    <a:pt x="1882140" y="421640"/>
                    <a:pt x="1459230" y="0"/>
                    <a:pt x="941070" y="0"/>
                  </a:cubicBezTo>
                  <a:cubicBezTo>
                    <a:pt x="422910" y="0"/>
                    <a:pt x="0" y="421640"/>
                    <a:pt x="0" y="941070"/>
                  </a:cubicBezTo>
                  <a:cubicBezTo>
                    <a:pt x="0" y="1459230"/>
                    <a:pt x="421640" y="1882140"/>
                    <a:pt x="941070" y="1882140"/>
                  </a:cubicBezTo>
                  <a:cubicBezTo>
                    <a:pt x="1160780" y="1882140"/>
                    <a:pt x="1362710" y="1805940"/>
                    <a:pt x="1524000" y="1678940"/>
                  </a:cubicBezTo>
                  <a:lnTo>
                    <a:pt x="2056130" y="2211070"/>
                  </a:lnTo>
                  <a:cubicBezTo>
                    <a:pt x="1838960" y="2463800"/>
                    <a:pt x="1708150" y="2791460"/>
                    <a:pt x="1708150" y="3148330"/>
                  </a:cubicBezTo>
                  <a:cubicBezTo>
                    <a:pt x="1708150" y="3549650"/>
                    <a:pt x="1873250" y="3914140"/>
                    <a:pt x="2139950" y="4175760"/>
                  </a:cubicBezTo>
                  <a:lnTo>
                    <a:pt x="1614170" y="4701540"/>
                  </a:lnTo>
                  <a:cubicBezTo>
                    <a:pt x="1442720" y="4526280"/>
                    <a:pt x="1203960" y="4417060"/>
                    <a:pt x="941070" y="4417060"/>
                  </a:cubicBezTo>
                  <a:cubicBezTo>
                    <a:pt x="421640" y="4415790"/>
                    <a:pt x="0" y="4838700"/>
                    <a:pt x="0" y="5356860"/>
                  </a:cubicBezTo>
                  <a:cubicBezTo>
                    <a:pt x="0" y="5875020"/>
                    <a:pt x="421640" y="6297930"/>
                    <a:pt x="941070" y="6297930"/>
                  </a:cubicBezTo>
                  <a:cubicBezTo>
                    <a:pt x="1459230" y="6297930"/>
                    <a:pt x="1882140" y="5876290"/>
                    <a:pt x="1882140" y="5356860"/>
                  </a:cubicBezTo>
                  <a:cubicBezTo>
                    <a:pt x="1882140" y="5144770"/>
                    <a:pt x="1811020" y="4947920"/>
                    <a:pt x="1692910" y="4790440"/>
                  </a:cubicBezTo>
                  <a:lnTo>
                    <a:pt x="2228850" y="4254500"/>
                  </a:lnTo>
                  <a:cubicBezTo>
                    <a:pt x="2479040" y="4462780"/>
                    <a:pt x="2800350" y="4588509"/>
                    <a:pt x="3150870" y="4588509"/>
                  </a:cubicBezTo>
                  <a:cubicBezTo>
                    <a:pt x="3945890" y="4588509"/>
                    <a:pt x="4591050" y="3942080"/>
                    <a:pt x="4591050" y="3148330"/>
                  </a:cubicBezTo>
                  <a:cubicBezTo>
                    <a:pt x="4589780" y="2354580"/>
                    <a:pt x="3943350" y="1708150"/>
                    <a:pt x="3148330" y="170815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118110" y="4533900"/>
              <a:ext cx="1645920" cy="1645920"/>
            </a:xfrm>
            <a:custGeom>
              <a:avLst/>
              <a:gdLst/>
              <a:ahLst/>
              <a:cxnLst/>
              <a:rect l="l" t="t" r="r" b="b"/>
              <a:pathLst>
                <a:path w="1645920" h="1645920" extrusionOk="0">
                  <a:moveTo>
                    <a:pt x="822960" y="1645920"/>
                  </a:moveTo>
                  <a:cubicBezTo>
                    <a:pt x="369570" y="1645920"/>
                    <a:pt x="0" y="1277620"/>
                    <a:pt x="0" y="822960"/>
                  </a:cubicBezTo>
                  <a:cubicBezTo>
                    <a:pt x="0" y="368300"/>
                    <a:pt x="368300" y="0"/>
                    <a:pt x="822960" y="0"/>
                  </a:cubicBezTo>
                  <a:cubicBezTo>
                    <a:pt x="1276350" y="0"/>
                    <a:pt x="1645920" y="368300"/>
                    <a:pt x="1645920" y="822960"/>
                  </a:cubicBezTo>
                  <a:cubicBezTo>
                    <a:pt x="1645920" y="1277620"/>
                    <a:pt x="1276350" y="1645920"/>
                    <a:pt x="822960" y="1645920"/>
                  </a:cubicBezTo>
                  <a:close/>
                </a:path>
              </a:pathLst>
            </a:custGeom>
            <a:blipFill rotWithShape="1">
              <a:blip r:embed="rId4">
                <a:alphaModFix/>
              </a:blip>
              <a:stretch>
                <a:fillRect l="-16664" r="-1666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18110" y="118110"/>
              <a:ext cx="1645920" cy="1644650"/>
            </a:xfrm>
            <a:custGeom>
              <a:avLst/>
              <a:gdLst/>
              <a:ahLst/>
              <a:cxnLst/>
              <a:rect l="l" t="t" r="r" b="b"/>
              <a:pathLst>
                <a:path w="1645920" h="1644650" extrusionOk="0">
                  <a:moveTo>
                    <a:pt x="0" y="822960"/>
                  </a:moveTo>
                  <a:cubicBezTo>
                    <a:pt x="0" y="369570"/>
                    <a:pt x="368300" y="0"/>
                    <a:pt x="822960" y="0"/>
                  </a:cubicBezTo>
                  <a:cubicBezTo>
                    <a:pt x="1276350" y="0"/>
                    <a:pt x="1645920" y="368300"/>
                    <a:pt x="1645920" y="822960"/>
                  </a:cubicBezTo>
                  <a:cubicBezTo>
                    <a:pt x="1645920" y="1060450"/>
                    <a:pt x="1544320" y="1273810"/>
                    <a:pt x="1384300" y="1423670"/>
                  </a:cubicBezTo>
                  <a:cubicBezTo>
                    <a:pt x="1377950" y="1426210"/>
                    <a:pt x="1371600" y="1430020"/>
                    <a:pt x="1366520" y="1436370"/>
                  </a:cubicBezTo>
                  <a:cubicBezTo>
                    <a:pt x="1362710" y="1440180"/>
                    <a:pt x="1360170" y="1443990"/>
                    <a:pt x="1357630" y="1447800"/>
                  </a:cubicBezTo>
                  <a:cubicBezTo>
                    <a:pt x="1214120" y="1569720"/>
                    <a:pt x="1027430" y="1644650"/>
                    <a:pt x="824230" y="1644650"/>
                  </a:cubicBezTo>
                  <a:cubicBezTo>
                    <a:pt x="369570" y="1644650"/>
                    <a:pt x="0" y="1276350"/>
                    <a:pt x="0" y="822960"/>
                  </a:cubicBezTo>
                  <a:close/>
                </a:path>
              </a:pathLst>
            </a:custGeom>
            <a:blipFill rotWithShape="1">
              <a:blip r:embed="rId5">
                <a:alphaModFix/>
              </a:blip>
              <a:stretch>
                <a:fillRect l="-38816" r="-3881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1826260" y="1827530"/>
              <a:ext cx="2644140" cy="2644140"/>
            </a:xfrm>
            <a:custGeom>
              <a:avLst/>
              <a:gdLst/>
              <a:ahLst/>
              <a:cxnLst/>
              <a:rect l="l" t="t" r="r" b="b"/>
              <a:pathLst>
                <a:path w="2644140" h="2644140" extrusionOk="0">
                  <a:moveTo>
                    <a:pt x="1322070" y="2644140"/>
                  </a:moveTo>
                  <a:cubicBezTo>
                    <a:pt x="593090" y="2644140"/>
                    <a:pt x="0" y="2051050"/>
                    <a:pt x="0" y="1322070"/>
                  </a:cubicBezTo>
                  <a:cubicBezTo>
                    <a:pt x="0" y="593090"/>
                    <a:pt x="593090" y="0"/>
                    <a:pt x="1322070" y="0"/>
                  </a:cubicBezTo>
                  <a:cubicBezTo>
                    <a:pt x="2051050" y="0"/>
                    <a:pt x="2644140" y="593090"/>
                    <a:pt x="2644140" y="1322070"/>
                  </a:cubicBezTo>
                  <a:cubicBezTo>
                    <a:pt x="2644140" y="2051050"/>
                    <a:pt x="2052320" y="2644140"/>
                    <a:pt x="1322070" y="2644140"/>
                  </a:cubicBezTo>
                  <a:close/>
                </a:path>
              </a:pathLst>
            </a:custGeom>
            <a:blipFill rotWithShape="1">
              <a:blip r:embed="rId6">
                <a:alphaModFix/>
              </a:blip>
              <a:stretch>
                <a:fillRect t="-24998" b="-249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43"/>
          <p:cNvSpPr txBox="1"/>
          <p:nvPr/>
        </p:nvSpPr>
        <p:spPr>
          <a:xfrm>
            <a:off x="1028700" y="1019175"/>
            <a:ext cx="81153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dirty="0">
                <a:solidFill>
                  <a:schemeClr val="lt1"/>
                </a:solidFill>
                <a:latin typeface="Teko Medium"/>
                <a:cs typeface="Teko Medium"/>
                <a:sym typeface="Teko Medium"/>
              </a:rPr>
              <a:t>Related work</a:t>
            </a:r>
            <a:endParaRPr dirty="0"/>
          </a:p>
        </p:txBody>
      </p:sp>
      <p:cxnSp>
        <p:nvCxnSpPr>
          <p:cNvPr id="791" name="Google Shape;791;p43"/>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spTree>
    <p:extLst>
      <p:ext uri="{BB962C8B-B14F-4D97-AF65-F5344CB8AC3E}">
        <p14:creationId xmlns:p14="http://schemas.microsoft.com/office/powerpoint/2010/main" val="409722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5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3">
            <a:alphaModFix/>
          </a:blip>
          <a:srcRect t="7825" b="7824"/>
          <a:stretch/>
        </p:blipFill>
        <p:spPr>
          <a:xfrm>
            <a:off x="-443" y="0"/>
            <a:ext cx="18288000" cy="10287000"/>
          </a:xfrm>
          <a:prstGeom prst="rect">
            <a:avLst/>
          </a:prstGeom>
          <a:noFill/>
          <a:ln>
            <a:noFill/>
          </a:ln>
        </p:spPr>
      </p:pic>
      <p:grpSp>
        <p:nvGrpSpPr>
          <p:cNvPr id="782" name="Google Shape;782;p43"/>
          <p:cNvGrpSpPr/>
          <p:nvPr/>
        </p:nvGrpSpPr>
        <p:grpSpPr>
          <a:xfrm>
            <a:off x="9535996" y="-781305"/>
            <a:ext cx="8638101" cy="11849610"/>
            <a:chOff x="0" y="0"/>
            <a:chExt cx="4591050" cy="6297930"/>
          </a:xfrm>
        </p:grpSpPr>
        <p:sp>
          <p:nvSpPr>
            <p:cNvPr id="783" name="Google Shape;783;p43"/>
            <p:cNvSpPr/>
            <p:nvPr/>
          </p:nvSpPr>
          <p:spPr>
            <a:xfrm>
              <a:off x="0" y="0"/>
              <a:ext cx="4591050" cy="6297930"/>
            </a:xfrm>
            <a:custGeom>
              <a:avLst/>
              <a:gdLst/>
              <a:ahLst/>
              <a:cxnLst/>
              <a:rect l="l" t="t" r="r" b="b"/>
              <a:pathLst>
                <a:path w="4591050" h="6297930" extrusionOk="0">
                  <a:moveTo>
                    <a:pt x="3148330" y="1708150"/>
                  </a:moveTo>
                  <a:cubicBezTo>
                    <a:pt x="2754630" y="1708150"/>
                    <a:pt x="2396490" y="1866900"/>
                    <a:pt x="2136140" y="2124710"/>
                  </a:cubicBezTo>
                  <a:lnTo>
                    <a:pt x="1611630" y="1600200"/>
                  </a:lnTo>
                  <a:cubicBezTo>
                    <a:pt x="1778000" y="1430020"/>
                    <a:pt x="1882140" y="1197610"/>
                    <a:pt x="1882140" y="941070"/>
                  </a:cubicBezTo>
                  <a:cubicBezTo>
                    <a:pt x="1882140" y="421640"/>
                    <a:pt x="1459230" y="0"/>
                    <a:pt x="941070" y="0"/>
                  </a:cubicBezTo>
                  <a:cubicBezTo>
                    <a:pt x="422910" y="0"/>
                    <a:pt x="0" y="421640"/>
                    <a:pt x="0" y="941070"/>
                  </a:cubicBezTo>
                  <a:cubicBezTo>
                    <a:pt x="0" y="1459230"/>
                    <a:pt x="421640" y="1882140"/>
                    <a:pt x="941070" y="1882140"/>
                  </a:cubicBezTo>
                  <a:cubicBezTo>
                    <a:pt x="1160780" y="1882140"/>
                    <a:pt x="1362710" y="1805940"/>
                    <a:pt x="1524000" y="1678940"/>
                  </a:cubicBezTo>
                  <a:lnTo>
                    <a:pt x="2056130" y="2211070"/>
                  </a:lnTo>
                  <a:cubicBezTo>
                    <a:pt x="1838960" y="2463800"/>
                    <a:pt x="1708150" y="2791460"/>
                    <a:pt x="1708150" y="3148330"/>
                  </a:cubicBezTo>
                  <a:cubicBezTo>
                    <a:pt x="1708150" y="3549650"/>
                    <a:pt x="1873250" y="3914140"/>
                    <a:pt x="2139950" y="4175760"/>
                  </a:cubicBezTo>
                  <a:lnTo>
                    <a:pt x="1614170" y="4701540"/>
                  </a:lnTo>
                  <a:cubicBezTo>
                    <a:pt x="1442720" y="4526280"/>
                    <a:pt x="1203960" y="4417060"/>
                    <a:pt x="941070" y="4417060"/>
                  </a:cubicBezTo>
                  <a:cubicBezTo>
                    <a:pt x="421640" y="4415790"/>
                    <a:pt x="0" y="4838700"/>
                    <a:pt x="0" y="5356860"/>
                  </a:cubicBezTo>
                  <a:cubicBezTo>
                    <a:pt x="0" y="5875020"/>
                    <a:pt x="421640" y="6297930"/>
                    <a:pt x="941070" y="6297930"/>
                  </a:cubicBezTo>
                  <a:cubicBezTo>
                    <a:pt x="1459230" y="6297930"/>
                    <a:pt x="1882140" y="5876290"/>
                    <a:pt x="1882140" y="5356860"/>
                  </a:cubicBezTo>
                  <a:cubicBezTo>
                    <a:pt x="1882140" y="5144770"/>
                    <a:pt x="1811020" y="4947920"/>
                    <a:pt x="1692910" y="4790440"/>
                  </a:cubicBezTo>
                  <a:lnTo>
                    <a:pt x="2228850" y="4254500"/>
                  </a:lnTo>
                  <a:cubicBezTo>
                    <a:pt x="2479040" y="4462780"/>
                    <a:pt x="2800350" y="4588509"/>
                    <a:pt x="3150870" y="4588509"/>
                  </a:cubicBezTo>
                  <a:cubicBezTo>
                    <a:pt x="3945890" y="4588509"/>
                    <a:pt x="4591050" y="3942080"/>
                    <a:pt x="4591050" y="3148330"/>
                  </a:cubicBezTo>
                  <a:cubicBezTo>
                    <a:pt x="4589780" y="2354580"/>
                    <a:pt x="3943350" y="1708150"/>
                    <a:pt x="3148330" y="170815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118110" y="4533900"/>
              <a:ext cx="1645920" cy="1645920"/>
            </a:xfrm>
            <a:custGeom>
              <a:avLst/>
              <a:gdLst/>
              <a:ahLst/>
              <a:cxnLst/>
              <a:rect l="l" t="t" r="r" b="b"/>
              <a:pathLst>
                <a:path w="1645920" h="1645920" extrusionOk="0">
                  <a:moveTo>
                    <a:pt x="822960" y="1645920"/>
                  </a:moveTo>
                  <a:cubicBezTo>
                    <a:pt x="369570" y="1645920"/>
                    <a:pt x="0" y="1277620"/>
                    <a:pt x="0" y="822960"/>
                  </a:cubicBezTo>
                  <a:cubicBezTo>
                    <a:pt x="0" y="368300"/>
                    <a:pt x="368300" y="0"/>
                    <a:pt x="822960" y="0"/>
                  </a:cubicBezTo>
                  <a:cubicBezTo>
                    <a:pt x="1276350" y="0"/>
                    <a:pt x="1645920" y="368300"/>
                    <a:pt x="1645920" y="822960"/>
                  </a:cubicBezTo>
                  <a:cubicBezTo>
                    <a:pt x="1645920" y="1277620"/>
                    <a:pt x="1276350" y="1645920"/>
                    <a:pt x="822960" y="1645920"/>
                  </a:cubicBezTo>
                  <a:close/>
                </a:path>
              </a:pathLst>
            </a:custGeom>
            <a:blipFill rotWithShape="1">
              <a:blip r:embed="rId4">
                <a:alphaModFix/>
              </a:blip>
              <a:stretch>
                <a:fillRect l="-16664" r="-1666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18110" y="118110"/>
              <a:ext cx="1645920" cy="1644650"/>
            </a:xfrm>
            <a:custGeom>
              <a:avLst/>
              <a:gdLst/>
              <a:ahLst/>
              <a:cxnLst/>
              <a:rect l="l" t="t" r="r" b="b"/>
              <a:pathLst>
                <a:path w="1645920" h="1644650" extrusionOk="0">
                  <a:moveTo>
                    <a:pt x="0" y="822960"/>
                  </a:moveTo>
                  <a:cubicBezTo>
                    <a:pt x="0" y="369570"/>
                    <a:pt x="368300" y="0"/>
                    <a:pt x="822960" y="0"/>
                  </a:cubicBezTo>
                  <a:cubicBezTo>
                    <a:pt x="1276350" y="0"/>
                    <a:pt x="1645920" y="368300"/>
                    <a:pt x="1645920" y="822960"/>
                  </a:cubicBezTo>
                  <a:cubicBezTo>
                    <a:pt x="1645920" y="1060450"/>
                    <a:pt x="1544320" y="1273810"/>
                    <a:pt x="1384300" y="1423670"/>
                  </a:cubicBezTo>
                  <a:cubicBezTo>
                    <a:pt x="1377950" y="1426210"/>
                    <a:pt x="1371600" y="1430020"/>
                    <a:pt x="1366520" y="1436370"/>
                  </a:cubicBezTo>
                  <a:cubicBezTo>
                    <a:pt x="1362710" y="1440180"/>
                    <a:pt x="1360170" y="1443990"/>
                    <a:pt x="1357630" y="1447800"/>
                  </a:cubicBezTo>
                  <a:cubicBezTo>
                    <a:pt x="1214120" y="1569720"/>
                    <a:pt x="1027430" y="1644650"/>
                    <a:pt x="824230" y="1644650"/>
                  </a:cubicBezTo>
                  <a:cubicBezTo>
                    <a:pt x="369570" y="1644650"/>
                    <a:pt x="0" y="1276350"/>
                    <a:pt x="0" y="822960"/>
                  </a:cubicBezTo>
                  <a:close/>
                </a:path>
              </a:pathLst>
            </a:custGeom>
            <a:blipFill rotWithShape="1">
              <a:blip r:embed="rId5">
                <a:alphaModFix/>
              </a:blip>
              <a:stretch>
                <a:fillRect l="-38816" r="-3881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1826260" y="1827530"/>
              <a:ext cx="2644140" cy="2644140"/>
            </a:xfrm>
            <a:custGeom>
              <a:avLst/>
              <a:gdLst/>
              <a:ahLst/>
              <a:cxnLst/>
              <a:rect l="l" t="t" r="r" b="b"/>
              <a:pathLst>
                <a:path w="2644140" h="2644140" extrusionOk="0">
                  <a:moveTo>
                    <a:pt x="1322070" y="2644140"/>
                  </a:moveTo>
                  <a:cubicBezTo>
                    <a:pt x="593090" y="2644140"/>
                    <a:pt x="0" y="2051050"/>
                    <a:pt x="0" y="1322070"/>
                  </a:cubicBezTo>
                  <a:cubicBezTo>
                    <a:pt x="0" y="593090"/>
                    <a:pt x="593090" y="0"/>
                    <a:pt x="1322070" y="0"/>
                  </a:cubicBezTo>
                  <a:cubicBezTo>
                    <a:pt x="2051050" y="0"/>
                    <a:pt x="2644140" y="593090"/>
                    <a:pt x="2644140" y="1322070"/>
                  </a:cubicBezTo>
                  <a:cubicBezTo>
                    <a:pt x="2644140" y="2051050"/>
                    <a:pt x="2052320" y="2644140"/>
                    <a:pt x="1322070" y="2644140"/>
                  </a:cubicBezTo>
                  <a:close/>
                </a:path>
              </a:pathLst>
            </a:custGeom>
            <a:blipFill rotWithShape="1">
              <a:blip r:embed="rId6">
                <a:alphaModFix/>
              </a:blip>
              <a:stretch>
                <a:fillRect t="-24998" b="-249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43"/>
          <p:cNvSpPr txBox="1"/>
          <p:nvPr/>
        </p:nvSpPr>
        <p:spPr>
          <a:xfrm>
            <a:off x="1028700" y="1019175"/>
            <a:ext cx="81153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dirty="0">
                <a:solidFill>
                  <a:schemeClr val="lt1"/>
                </a:solidFill>
                <a:latin typeface="Teko Medium"/>
                <a:cs typeface="Teko Medium"/>
                <a:sym typeface="Teko Medium"/>
              </a:rPr>
              <a:t>ML model used</a:t>
            </a:r>
            <a:endParaRPr dirty="0"/>
          </a:p>
        </p:txBody>
      </p:sp>
      <p:cxnSp>
        <p:nvCxnSpPr>
          <p:cNvPr id="791" name="Google Shape;791;p43"/>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sp>
        <p:nvSpPr>
          <p:cNvPr id="5" name="TextBox 4">
            <a:extLst>
              <a:ext uri="{FF2B5EF4-FFF2-40B4-BE49-F238E27FC236}">
                <a16:creationId xmlns:a16="http://schemas.microsoft.com/office/drawing/2014/main" id="{EAB12FD1-648D-6F57-07D6-37E16F813013}"/>
              </a:ext>
            </a:extLst>
          </p:cNvPr>
          <p:cNvSpPr txBox="1"/>
          <p:nvPr/>
        </p:nvSpPr>
        <p:spPr>
          <a:xfrm>
            <a:off x="2169994" y="3235166"/>
            <a:ext cx="8212505" cy="3416320"/>
          </a:xfrm>
          <a:prstGeom prst="rect">
            <a:avLst/>
          </a:prstGeom>
          <a:noFill/>
        </p:spPr>
        <p:txBody>
          <a:bodyPr wrap="none" rtlCol="0">
            <a:spAutoFit/>
          </a:bodyPr>
          <a:lstStyle/>
          <a:p>
            <a:r>
              <a:rPr lang="en-US" sz="3600" dirty="0" err="1">
                <a:solidFill>
                  <a:schemeClr val="bg1"/>
                </a:solidFill>
              </a:rPr>
              <a:t>LogisticRegression</a:t>
            </a:r>
            <a:endParaRPr lang="en-US" sz="3600" dirty="0">
              <a:solidFill>
                <a:schemeClr val="bg1"/>
              </a:solidFill>
            </a:endParaRPr>
          </a:p>
          <a:p>
            <a:r>
              <a:rPr lang="en-US" sz="3600" dirty="0">
                <a:solidFill>
                  <a:schemeClr val="bg1"/>
                </a:solidFill>
              </a:rPr>
              <a:t>Random forest model</a:t>
            </a:r>
          </a:p>
          <a:p>
            <a:r>
              <a:rPr lang="en-US" sz="3600" dirty="0">
                <a:solidFill>
                  <a:schemeClr val="bg1"/>
                </a:solidFill>
              </a:rPr>
              <a:t>Gradient boosting model</a:t>
            </a:r>
          </a:p>
          <a:p>
            <a:r>
              <a:rPr lang="en-US" sz="3600" dirty="0" err="1">
                <a:solidFill>
                  <a:schemeClr val="bg1"/>
                </a:solidFill>
              </a:rPr>
              <a:t>MLPClassifier</a:t>
            </a:r>
            <a:endParaRPr lang="en-US" sz="3600" dirty="0">
              <a:solidFill>
                <a:schemeClr val="bg1"/>
              </a:solidFill>
            </a:endParaRPr>
          </a:p>
          <a:p>
            <a:r>
              <a:rPr lang="en-US" sz="3600" dirty="0">
                <a:solidFill>
                  <a:schemeClr val="bg1"/>
                </a:solidFill>
              </a:rPr>
              <a:t>Neural Network using </a:t>
            </a:r>
            <a:r>
              <a:rPr lang="en-US" sz="3600" dirty="0" err="1">
                <a:solidFill>
                  <a:schemeClr val="bg1"/>
                </a:solidFill>
              </a:rPr>
              <a:t>tensorflow</a:t>
            </a:r>
            <a:r>
              <a:rPr lang="en-US" sz="3600" dirty="0">
                <a:solidFill>
                  <a:schemeClr val="bg1"/>
                </a:solidFill>
              </a:rPr>
              <a:t>, </a:t>
            </a:r>
            <a:r>
              <a:rPr lang="en-US" sz="3600" dirty="0" err="1">
                <a:solidFill>
                  <a:schemeClr val="bg1"/>
                </a:solidFill>
              </a:rPr>
              <a:t>keras</a:t>
            </a:r>
            <a:endParaRPr lang="en-US" sz="3600" dirty="0">
              <a:solidFill>
                <a:schemeClr val="bg1"/>
              </a:solidFill>
            </a:endParaRPr>
          </a:p>
          <a:p>
            <a:r>
              <a:rPr lang="en-US" sz="3600" dirty="0">
                <a:solidFill>
                  <a:schemeClr val="bg1"/>
                </a:solidFill>
              </a:rPr>
              <a:t>LSTM</a:t>
            </a:r>
          </a:p>
        </p:txBody>
      </p:sp>
    </p:spTree>
    <p:extLst>
      <p:ext uri="{BB962C8B-B14F-4D97-AF65-F5344CB8AC3E}">
        <p14:creationId xmlns:p14="http://schemas.microsoft.com/office/powerpoint/2010/main" val="101961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5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3">
            <a:alphaModFix/>
          </a:blip>
          <a:srcRect t="7825" b="7824"/>
          <a:stretch/>
        </p:blipFill>
        <p:spPr>
          <a:xfrm>
            <a:off x="-443" y="0"/>
            <a:ext cx="18288000" cy="10287000"/>
          </a:xfrm>
          <a:prstGeom prst="rect">
            <a:avLst/>
          </a:prstGeom>
          <a:noFill/>
          <a:ln>
            <a:noFill/>
          </a:ln>
        </p:spPr>
      </p:pic>
      <p:grpSp>
        <p:nvGrpSpPr>
          <p:cNvPr id="782" name="Google Shape;782;p43"/>
          <p:cNvGrpSpPr/>
          <p:nvPr/>
        </p:nvGrpSpPr>
        <p:grpSpPr>
          <a:xfrm>
            <a:off x="9535996" y="-781305"/>
            <a:ext cx="8638101" cy="11849610"/>
            <a:chOff x="0" y="0"/>
            <a:chExt cx="4591050" cy="6297930"/>
          </a:xfrm>
        </p:grpSpPr>
        <p:sp>
          <p:nvSpPr>
            <p:cNvPr id="783" name="Google Shape;783;p43"/>
            <p:cNvSpPr/>
            <p:nvPr/>
          </p:nvSpPr>
          <p:spPr>
            <a:xfrm>
              <a:off x="0" y="0"/>
              <a:ext cx="4591050" cy="6297930"/>
            </a:xfrm>
            <a:custGeom>
              <a:avLst/>
              <a:gdLst/>
              <a:ahLst/>
              <a:cxnLst/>
              <a:rect l="l" t="t" r="r" b="b"/>
              <a:pathLst>
                <a:path w="4591050" h="6297930" extrusionOk="0">
                  <a:moveTo>
                    <a:pt x="3148330" y="1708150"/>
                  </a:moveTo>
                  <a:cubicBezTo>
                    <a:pt x="2754630" y="1708150"/>
                    <a:pt x="2396490" y="1866900"/>
                    <a:pt x="2136140" y="2124710"/>
                  </a:cubicBezTo>
                  <a:lnTo>
                    <a:pt x="1611630" y="1600200"/>
                  </a:lnTo>
                  <a:cubicBezTo>
                    <a:pt x="1778000" y="1430020"/>
                    <a:pt x="1882140" y="1197610"/>
                    <a:pt x="1882140" y="941070"/>
                  </a:cubicBezTo>
                  <a:cubicBezTo>
                    <a:pt x="1882140" y="421640"/>
                    <a:pt x="1459230" y="0"/>
                    <a:pt x="941070" y="0"/>
                  </a:cubicBezTo>
                  <a:cubicBezTo>
                    <a:pt x="422910" y="0"/>
                    <a:pt x="0" y="421640"/>
                    <a:pt x="0" y="941070"/>
                  </a:cubicBezTo>
                  <a:cubicBezTo>
                    <a:pt x="0" y="1459230"/>
                    <a:pt x="421640" y="1882140"/>
                    <a:pt x="941070" y="1882140"/>
                  </a:cubicBezTo>
                  <a:cubicBezTo>
                    <a:pt x="1160780" y="1882140"/>
                    <a:pt x="1362710" y="1805940"/>
                    <a:pt x="1524000" y="1678940"/>
                  </a:cubicBezTo>
                  <a:lnTo>
                    <a:pt x="2056130" y="2211070"/>
                  </a:lnTo>
                  <a:cubicBezTo>
                    <a:pt x="1838960" y="2463800"/>
                    <a:pt x="1708150" y="2791460"/>
                    <a:pt x="1708150" y="3148330"/>
                  </a:cubicBezTo>
                  <a:cubicBezTo>
                    <a:pt x="1708150" y="3549650"/>
                    <a:pt x="1873250" y="3914140"/>
                    <a:pt x="2139950" y="4175760"/>
                  </a:cubicBezTo>
                  <a:lnTo>
                    <a:pt x="1614170" y="4701540"/>
                  </a:lnTo>
                  <a:cubicBezTo>
                    <a:pt x="1442720" y="4526280"/>
                    <a:pt x="1203960" y="4417060"/>
                    <a:pt x="941070" y="4417060"/>
                  </a:cubicBezTo>
                  <a:cubicBezTo>
                    <a:pt x="421640" y="4415790"/>
                    <a:pt x="0" y="4838700"/>
                    <a:pt x="0" y="5356860"/>
                  </a:cubicBezTo>
                  <a:cubicBezTo>
                    <a:pt x="0" y="5875020"/>
                    <a:pt x="421640" y="6297930"/>
                    <a:pt x="941070" y="6297930"/>
                  </a:cubicBezTo>
                  <a:cubicBezTo>
                    <a:pt x="1459230" y="6297930"/>
                    <a:pt x="1882140" y="5876290"/>
                    <a:pt x="1882140" y="5356860"/>
                  </a:cubicBezTo>
                  <a:cubicBezTo>
                    <a:pt x="1882140" y="5144770"/>
                    <a:pt x="1811020" y="4947920"/>
                    <a:pt x="1692910" y="4790440"/>
                  </a:cubicBezTo>
                  <a:lnTo>
                    <a:pt x="2228850" y="4254500"/>
                  </a:lnTo>
                  <a:cubicBezTo>
                    <a:pt x="2479040" y="4462780"/>
                    <a:pt x="2800350" y="4588509"/>
                    <a:pt x="3150870" y="4588509"/>
                  </a:cubicBezTo>
                  <a:cubicBezTo>
                    <a:pt x="3945890" y="4588509"/>
                    <a:pt x="4591050" y="3942080"/>
                    <a:pt x="4591050" y="3148330"/>
                  </a:cubicBezTo>
                  <a:cubicBezTo>
                    <a:pt x="4589780" y="2354580"/>
                    <a:pt x="3943350" y="1708150"/>
                    <a:pt x="3148330" y="170815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118110" y="4533900"/>
              <a:ext cx="1645920" cy="1645920"/>
            </a:xfrm>
            <a:custGeom>
              <a:avLst/>
              <a:gdLst/>
              <a:ahLst/>
              <a:cxnLst/>
              <a:rect l="l" t="t" r="r" b="b"/>
              <a:pathLst>
                <a:path w="1645920" h="1645920" extrusionOk="0">
                  <a:moveTo>
                    <a:pt x="822960" y="1645920"/>
                  </a:moveTo>
                  <a:cubicBezTo>
                    <a:pt x="369570" y="1645920"/>
                    <a:pt x="0" y="1277620"/>
                    <a:pt x="0" y="822960"/>
                  </a:cubicBezTo>
                  <a:cubicBezTo>
                    <a:pt x="0" y="368300"/>
                    <a:pt x="368300" y="0"/>
                    <a:pt x="822960" y="0"/>
                  </a:cubicBezTo>
                  <a:cubicBezTo>
                    <a:pt x="1276350" y="0"/>
                    <a:pt x="1645920" y="368300"/>
                    <a:pt x="1645920" y="822960"/>
                  </a:cubicBezTo>
                  <a:cubicBezTo>
                    <a:pt x="1645920" y="1277620"/>
                    <a:pt x="1276350" y="1645920"/>
                    <a:pt x="822960" y="1645920"/>
                  </a:cubicBezTo>
                  <a:close/>
                </a:path>
              </a:pathLst>
            </a:custGeom>
            <a:blipFill rotWithShape="1">
              <a:blip r:embed="rId4">
                <a:alphaModFix/>
              </a:blip>
              <a:stretch>
                <a:fillRect l="-16664" r="-1666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18110" y="118110"/>
              <a:ext cx="1645920" cy="1644650"/>
            </a:xfrm>
            <a:custGeom>
              <a:avLst/>
              <a:gdLst/>
              <a:ahLst/>
              <a:cxnLst/>
              <a:rect l="l" t="t" r="r" b="b"/>
              <a:pathLst>
                <a:path w="1645920" h="1644650" extrusionOk="0">
                  <a:moveTo>
                    <a:pt x="0" y="822960"/>
                  </a:moveTo>
                  <a:cubicBezTo>
                    <a:pt x="0" y="369570"/>
                    <a:pt x="368300" y="0"/>
                    <a:pt x="822960" y="0"/>
                  </a:cubicBezTo>
                  <a:cubicBezTo>
                    <a:pt x="1276350" y="0"/>
                    <a:pt x="1645920" y="368300"/>
                    <a:pt x="1645920" y="822960"/>
                  </a:cubicBezTo>
                  <a:cubicBezTo>
                    <a:pt x="1645920" y="1060450"/>
                    <a:pt x="1544320" y="1273810"/>
                    <a:pt x="1384300" y="1423670"/>
                  </a:cubicBezTo>
                  <a:cubicBezTo>
                    <a:pt x="1377950" y="1426210"/>
                    <a:pt x="1371600" y="1430020"/>
                    <a:pt x="1366520" y="1436370"/>
                  </a:cubicBezTo>
                  <a:cubicBezTo>
                    <a:pt x="1362710" y="1440180"/>
                    <a:pt x="1360170" y="1443990"/>
                    <a:pt x="1357630" y="1447800"/>
                  </a:cubicBezTo>
                  <a:cubicBezTo>
                    <a:pt x="1214120" y="1569720"/>
                    <a:pt x="1027430" y="1644650"/>
                    <a:pt x="824230" y="1644650"/>
                  </a:cubicBezTo>
                  <a:cubicBezTo>
                    <a:pt x="369570" y="1644650"/>
                    <a:pt x="0" y="1276350"/>
                    <a:pt x="0" y="822960"/>
                  </a:cubicBezTo>
                  <a:close/>
                </a:path>
              </a:pathLst>
            </a:custGeom>
            <a:blipFill rotWithShape="1">
              <a:blip r:embed="rId5">
                <a:alphaModFix/>
              </a:blip>
              <a:stretch>
                <a:fillRect l="-38816" r="-3881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1826260" y="1827530"/>
              <a:ext cx="2644140" cy="2644140"/>
            </a:xfrm>
            <a:custGeom>
              <a:avLst/>
              <a:gdLst/>
              <a:ahLst/>
              <a:cxnLst/>
              <a:rect l="l" t="t" r="r" b="b"/>
              <a:pathLst>
                <a:path w="2644140" h="2644140" extrusionOk="0">
                  <a:moveTo>
                    <a:pt x="1322070" y="2644140"/>
                  </a:moveTo>
                  <a:cubicBezTo>
                    <a:pt x="593090" y="2644140"/>
                    <a:pt x="0" y="2051050"/>
                    <a:pt x="0" y="1322070"/>
                  </a:cubicBezTo>
                  <a:cubicBezTo>
                    <a:pt x="0" y="593090"/>
                    <a:pt x="593090" y="0"/>
                    <a:pt x="1322070" y="0"/>
                  </a:cubicBezTo>
                  <a:cubicBezTo>
                    <a:pt x="2051050" y="0"/>
                    <a:pt x="2644140" y="593090"/>
                    <a:pt x="2644140" y="1322070"/>
                  </a:cubicBezTo>
                  <a:cubicBezTo>
                    <a:pt x="2644140" y="2051050"/>
                    <a:pt x="2052320" y="2644140"/>
                    <a:pt x="1322070" y="2644140"/>
                  </a:cubicBezTo>
                  <a:close/>
                </a:path>
              </a:pathLst>
            </a:custGeom>
            <a:blipFill rotWithShape="1">
              <a:blip r:embed="rId6">
                <a:alphaModFix/>
              </a:blip>
              <a:stretch>
                <a:fillRect t="-24998" b="-249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43"/>
          <p:cNvSpPr txBox="1"/>
          <p:nvPr/>
        </p:nvSpPr>
        <p:spPr>
          <a:xfrm>
            <a:off x="1028700" y="1019175"/>
            <a:ext cx="81153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dirty="0">
                <a:solidFill>
                  <a:schemeClr val="lt1"/>
                </a:solidFill>
                <a:latin typeface="Teko Medium"/>
                <a:cs typeface="Teko Medium"/>
                <a:sym typeface="Teko Medium"/>
              </a:rPr>
              <a:t>ML model used</a:t>
            </a:r>
            <a:endParaRPr dirty="0"/>
          </a:p>
        </p:txBody>
      </p:sp>
      <p:cxnSp>
        <p:nvCxnSpPr>
          <p:cNvPr id="791" name="Google Shape;791;p43"/>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sp>
        <p:nvSpPr>
          <p:cNvPr id="5" name="TextBox 4">
            <a:extLst>
              <a:ext uri="{FF2B5EF4-FFF2-40B4-BE49-F238E27FC236}">
                <a16:creationId xmlns:a16="http://schemas.microsoft.com/office/drawing/2014/main" id="{EAB12FD1-648D-6F57-07D6-37E16F813013}"/>
              </a:ext>
            </a:extLst>
          </p:cNvPr>
          <p:cNvSpPr txBox="1"/>
          <p:nvPr/>
        </p:nvSpPr>
        <p:spPr>
          <a:xfrm>
            <a:off x="2169994" y="3235166"/>
            <a:ext cx="184731" cy="646331"/>
          </a:xfrm>
          <a:prstGeom prst="rect">
            <a:avLst/>
          </a:prstGeom>
          <a:noFill/>
        </p:spPr>
        <p:txBody>
          <a:bodyPr wrap="none" rtlCol="0">
            <a:spAutoFit/>
          </a:bodyPr>
          <a:lstStyle/>
          <a:p>
            <a:endParaRPr lang="en-US" sz="3600" dirty="0">
              <a:solidFill>
                <a:schemeClr val="bg1"/>
              </a:solidFill>
            </a:endParaRPr>
          </a:p>
        </p:txBody>
      </p:sp>
      <p:graphicFrame>
        <p:nvGraphicFramePr>
          <p:cNvPr id="2" name="Table 1">
            <a:extLst>
              <a:ext uri="{FF2B5EF4-FFF2-40B4-BE49-F238E27FC236}">
                <a16:creationId xmlns:a16="http://schemas.microsoft.com/office/drawing/2014/main" id="{7AA6D0EB-67F2-84EB-F5CD-6BB479EF5722}"/>
              </a:ext>
            </a:extLst>
          </p:cNvPr>
          <p:cNvGraphicFramePr>
            <a:graphicFrameLocks noGrp="1"/>
          </p:cNvGraphicFramePr>
          <p:nvPr>
            <p:extLst>
              <p:ext uri="{D42A27DB-BD31-4B8C-83A1-F6EECF244321}">
                <p14:modId xmlns:p14="http://schemas.microsoft.com/office/powerpoint/2010/main" val="3493167863"/>
              </p:ext>
            </p:extLst>
          </p:nvPr>
        </p:nvGraphicFramePr>
        <p:xfrm>
          <a:off x="1187355" y="4254341"/>
          <a:ext cx="9744502" cy="5279297"/>
        </p:xfrm>
        <a:graphic>
          <a:graphicData uri="http://schemas.openxmlformats.org/drawingml/2006/table">
            <a:tbl>
              <a:tblPr>
                <a:tableStyleId>{AE2EDF44-7F8E-4724-8987-9EACE496F446}</a:tableStyleId>
              </a:tblPr>
              <a:tblGrid>
                <a:gridCol w="6909737">
                  <a:extLst>
                    <a:ext uri="{9D8B030D-6E8A-4147-A177-3AD203B41FA5}">
                      <a16:colId xmlns:a16="http://schemas.microsoft.com/office/drawing/2014/main" val="1696053597"/>
                    </a:ext>
                  </a:extLst>
                </a:gridCol>
                <a:gridCol w="2834765">
                  <a:extLst>
                    <a:ext uri="{9D8B030D-6E8A-4147-A177-3AD203B41FA5}">
                      <a16:colId xmlns:a16="http://schemas.microsoft.com/office/drawing/2014/main" val="1917407615"/>
                    </a:ext>
                  </a:extLst>
                </a:gridCol>
              </a:tblGrid>
              <a:tr h="241027">
                <a:tc>
                  <a:txBody>
                    <a:bodyPr/>
                    <a:lstStyle/>
                    <a:p>
                      <a:pPr algn="l" fontAlgn="b"/>
                      <a:endParaRPr lang="en-US" sz="1100" b="0" i="0" u="none" strike="noStrike" dirty="0">
                        <a:solidFill>
                          <a:schemeClr val="bg1"/>
                        </a:solidFill>
                        <a:effectLst/>
                        <a:latin typeface="Aptos Narrow" panose="020B0004020202020204" pitchFamily="34" charset="0"/>
                      </a:endParaRPr>
                    </a:p>
                  </a:txBody>
                  <a:tcPr marL="6350" marR="6350" marT="6350" marB="0" anchor="b"/>
                </a:tc>
                <a:tc>
                  <a:txBody>
                    <a:bodyPr/>
                    <a:lstStyle/>
                    <a:p>
                      <a:pPr algn="l" fontAlgn="b"/>
                      <a:endParaRPr lang="en-US" sz="1100" b="0" i="0" u="none" strike="noStrike">
                        <a:solidFill>
                          <a:schemeClr val="bg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26004885"/>
                  </a:ext>
                </a:extLst>
              </a:tr>
              <a:tr h="241027">
                <a:tc>
                  <a:txBody>
                    <a:bodyPr/>
                    <a:lstStyle/>
                    <a:p>
                      <a:pPr algn="l" fontAlgn="b"/>
                      <a:endParaRPr lang="en-US" sz="1100" b="0" i="0" u="none" strike="noStrike">
                        <a:solidFill>
                          <a:schemeClr val="bg1"/>
                        </a:solidFill>
                        <a:effectLst/>
                        <a:latin typeface="Aptos Narrow" panose="020B0004020202020204" pitchFamily="34" charset="0"/>
                      </a:endParaRPr>
                    </a:p>
                  </a:txBody>
                  <a:tcPr marL="6350" marR="6350" marT="6350" marB="0" anchor="b"/>
                </a:tc>
                <a:tc>
                  <a:txBody>
                    <a:bodyPr/>
                    <a:lstStyle/>
                    <a:p>
                      <a:pPr algn="r" fontAlgn="b"/>
                      <a:endParaRPr lang="en-US" sz="1100" b="0" i="0" u="none" strike="noStrike">
                        <a:solidFill>
                          <a:schemeClr val="bg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53078762"/>
                  </a:ext>
                </a:extLst>
              </a:tr>
              <a:tr h="241027">
                <a:tc>
                  <a:txBody>
                    <a:bodyPr/>
                    <a:lstStyle/>
                    <a:p>
                      <a:pPr algn="l" fontAlgn="b"/>
                      <a:endParaRPr lang="en-US" sz="1100" b="0" i="0" u="none" strike="noStrike">
                        <a:solidFill>
                          <a:schemeClr val="bg1"/>
                        </a:solidFill>
                        <a:effectLst/>
                        <a:latin typeface="Aptos Narrow" panose="020B0004020202020204" pitchFamily="34" charset="0"/>
                      </a:endParaRPr>
                    </a:p>
                  </a:txBody>
                  <a:tcPr marL="6350" marR="6350" marT="6350" marB="0" anchor="b"/>
                </a:tc>
                <a:tc>
                  <a:txBody>
                    <a:bodyPr/>
                    <a:lstStyle/>
                    <a:p>
                      <a:pPr algn="r" fontAlgn="b"/>
                      <a:endParaRPr lang="en-US" sz="1100" b="0" i="0" u="none" strike="noStrike">
                        <a:solidFill>
                          <a:schemeClr val="bg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0327516"/>
                  </a:ext>
                </a:extLst>
              </a:tr>
              <a:tr h="2938841">
                <a:tc>
                  <a:txBody>
                    <a:bodyPr/>
                    <a:lstStyle/>
                    <a:p>
                      <a:pPr algn="l" fontAlgn="b"/>
                      <a:endParaRPr lang="en-US" sz="1100" b="0" i="0" u="none" strike="noStrike" dirty="0">
                        <a:solidFill>
                          <a:schemeClr val="bg1"/>
                        </a:solidFill>
                        <a:effectLst/>
                        <a:latin typeface="Aptos Narrow" panose="020B0004020202020204" pitchFamily="34" charset="0"/>
                      </a:endParaRPr>
                    </a:p>
                  </a:txBody>
                  <a:tcPr marL="6350" marR="6350" marT="6350" marB="0" anchor="b"/>
                </a:tc>
                <a:tc>
                  <a:txBody>
                    <a:bodyPr/>
                    <a:lstStyle/>
                    <a:p>
                      <a:pPr algn="r" fontAlgn="b"/>
                      <a:endParaRPr lang="en-US" sz="1100" b="0" i="0" u="none" strike="noStrike">
                        <a:solidFill>
                          <a:schemeClr val="bg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245708506"/>
                  </a:ext>
                </a:extLst>
              </a:tr>
              <a:tr h="241027">
                <a:tc>
                  <a:txBody>
                    <a:bodyPr/>
                    <a:lstStyle/>
                    <a:p>
                      <a:pPr algn="l" fontAlgn="b"/>
                      <a:endParaRPr lang="en-US" sz="1100" b="0" i="0" u="none" strike="noStrike">
                        <a:solidFill>
                          <a:schemeClr val="bg1"/>
                        </a:solidFill>
                        <a:effectLst/>
                        <a:latin typeface="Aptos Narrow" panose="020B0004020202020204" pitchFamily="34" charset="0"/>
                      </a:endParaRPr>
                    </a:p>
                  </a:txBody>
                  <a:tcPr marL="6350" marR="6350" marT="6350" marB="0" anchor="b"/>
                </a:tc>
                <a:tc>
                  <a:txBody>
                    <a:bodyPr/>
                    <a:lstStyle/>
                    <a:p>
                      <a:pPr algn="r" fontAlgn="b"/>
                      <a:endParaRPr lang="en-US" sz="1100" b="0" i="0" u="none" strike="noStrike">
                        <a:solidFill>
                          <a:schemeClr val="bg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195787633"/>
                  </a:ext>
                </a:extLst>
              </a:tr>
              <a:tr h="241027">
                <a:tc>
                  <a:txBody>
                    <a:bodyPr/>
                    <a:lstStyle/>
                    <a:p>
                      <a:pPr algn="l" fontAlgn="b"/>
                      <a:endParaRPr lang="en-US" sz="1100" b="0" i="0" u="none" strike="noStrike">
                        <a:solidFill>
                          <a:schemeClr val="bg1"/>
                        </a:solidFill>
                        <a:effectLst/>
                        <a:latin typeface="Aptos Narrow" panose="020B0004020202020204" pitchFamily="34" charset="0"/>
                      </a:endParaRPr>
                    </a:p>
                  </a:txBody>
                  <a:tcPr marL="6350" marR="6350" marT="6350" marB="0" anchor="b"/>
                </a:tc>
                <a:tc>
                  <a:txBody>
                    <a:bodyPr/>
                    <a:lstStyle/>
                    <a:p>
                      <a:pPr algn="r" fontAlgn="b"/>
                      <a:endParaRPr lang="en-US" sz="1100" b="0" i="0" u="none" strike="noStrike">
                        <a:solidFill>
                          <a:schemeClr val="bg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38588251"/>
                  </a:ext>
                </a:extLst>
              </a:tr>
              <a:tr h="447147">
                <a:tc>
                  <a:txBody>
                    <a:bodyPr/>
                    <a:lstStyle/>
                    <a:p>
                      <a:pPr algn="l" fontAlgn="b"/>
                      <a:endParaRPr lang="en-US" sz="1100" b="0" i="0" u="none" strike="noStrike">
                        <a:solidFill>
                          <a:schemeClr val="bg1"/>
                        </a:solidFill>
                        <a:effectLst/>
                        <a:latin typeface="Aptos Narrow" panose="020B0004020202020204" pitchFamily="34" charset="0"/>
                      </a:endParaRPr>
                    </a:p>
                  </a:txBody>
                  <a:tcPr marL="6350" marR="6350" marT="6350" marB="0" anchor="b"/>
                </a:tc>
                <a:tc>
                  <a:txBody>
                    <a:bodyPr/>
                    <a:lstStyle/>
                    <a:p>
                      <a:pPr algn="r" fontAlgn="b"/>
                      <a:endParaRPr lang="en-US" sz="1100" b="0" i="0" u="none" strike="noStrike">
                        <a:solidFill>
                          <a:schemeClr val="bg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16697311"/>
                  </a:ext>
                </a:extLst>
              </a:tr>
              <a:tr h="241027">
                <a:tc>
                  <a:txBody>
                    <a:bodyPr/>
                    <a:lstStyle/>
                    <a:p>
                      <a:pPr algn="l" fontAlgn="b"/>
                      <a:endParaRPr lang="en-US" sz="1100" b="0" i="0" u="none" strike="noStrike">
                        <a:solidFill>
                          <a:schemeClr val="bg1"/>
                        </a:solidFill>
                        <a:effectLst/>
                        <a:latin typeface="Aptos Narrow" panose="020B0004020202020204" pitchFamily="34" charset="0"/>
                      </a:endParaRPr>
                    </a:p>
                  </a:txBody>
                  <a:tcPr marL="6350" marR="6350" marT="6350" marB="0" anchor="b"/>
                </a:tc>
                <a:tc>
                  <a:txBody>
                    <a:bodyPr/>
                    <a:lstStyle/>
                    <a:p>
                      <a:pPr algn="r" fontAlgn="b"/>
                      <a:endParaRPr lang="en-US" sz="1100" b="0" i="0" u="none" strike="noStrike">
                        <a:solidFill>
                          <a:schemeClr val="bg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501522198"/>
                  </a:ext>
                </a:extLst>
              </a:tr>
              <a:tr h="447147">
                <a:tc>
                  <a:txBody>
                    <a:bodyPr/>
                    <a:lstStyle/>
                    <a:p>
                      <a:pPr algn="l" fontAlgn="b"/>
                      <a:endParaRPr lang="en-US" sz="1100" b="0" i="0" u="none" strike="noStrike">
                        <a:solidFill>
                          <a:schemeClr val="bg1"/>
                        </a:solidFill>
                        <a:effectLst/>
                        <a:latin typeface="Aptos Narrow" panose="020B0004020202020204" pitchFamily="34" charset="0"/>
                      </a:endParaRPr>
                    </a:p>
                  </a:txBody>
                  <a:tcPr marL="6350" marR="6350" marT="6350" marB="0" anchor="b"/>
                </a:tc>
                <a:tc>
                  <a:txBody>
                    <a:bodyPr/>
                    <a:lstStyle/>
                    <a:p>
                      <a:pPr algn="r" fontAlgn="b"/>
                      <a:endParaRPr lang="en-US" sz="1100" b="0" i="0" u="none" strike="noStrike" dirty="0">
                        <a:solidFill>
                          <a:schemeClr val="bg1"/>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6294010"/>
                  </a:ext>
                </a:extLst>
              </a:tr>
            </a:tbl>
          </a:graphicData>
        </a:graphic>
      </p:graphicFrame>
      <p:pic>
        <p:nvPicPr>
          <p:cNvPr id="4" name="Picture 3">
            <a:extLst>
              <a:ext uri="{FF2B5EF4-FFF2-40B4-BE49-F238E27FC236}">
                <a16:creationId xmlns:a16="http://schemas.microsoft.com/office/drawing/2014/main" id="{560A2718-7661-24DD-EA0F-9275E19041A0}"/>
              </a:ext>
            </a:extLst>
          </p:cNvPr>
          <p:cNvPicPr>
            <a:picLocks noChangeAspect="1"/>
          </p:cNvPicPr>
          <p:nvPr/>
        </p:nvPicPr>
        <p:blipFill>
          <a:blip r:embed="rId7"/>
          <a:stretch>
            <a:fillRect/>
          </a:stretch>
        </p:blipFill>
        <p:spPr>
          <a:xfrm>
            <a:off x="3185074" y="4288017"/>
            <a:ext cx="5379323" cy="4339047"/>
          </a:xfrm>
          <a:prstGeom prst="rect">
            <a:avLst/>
          </a:prstGeom>
        </p:spPr>
      </p:pic>
    </p:spTree>
    <p:extLst>
      <p:ext uri="{BB962C8B-B14F-4D97-AF65-F5344CB8AC3E}">
        <p14:creationId xmlns:p14="http://schemas.microsoft.com/office/powerpoint/2010/main" val="382311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5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INTRODUCTION</a:t>
            </a:r>
            <a:endParaRPr dirty="0"/>
          </a:p>
        </p:txBody>
      </p:sp>
      <p:sp>
        <p:nvSpPr>
          <p:cNvPr id="240" name="Google Shape;240;p22"/>
          <p:cNvSpPr txBox="1"/>
          <p:nvPr/>
        </p:nvSpPr>
        <p:spPr>
          <a:xfrm>
            <a:off x="12960055" y="444968"/>
            <a:ext cx="3998684" cy="2067489"/>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60B3DD"/>
                </a:solidFill>
                <a:latin typeface="Montserrat"/>
                <a:ea typeface="Montserrat"/>
                <a:cs typeface="Montserrat"/>
                <a:sym typeface="Montserrat"/>
              </a:rPr>
              <a:t>Authors are trying to inform the public but they have their own thoughts and biases.</a:t>
            </a:r>
            <a:endParaRPr lang="en-US" dirty="0"/>
          </a:p>
        </p:txBody>
      </p:sp>
      <p:sp>
        <p:nvSpPr>
          <p:cNvPr id="241" name="Google Shape;241;p22"/>
          <p:cNvSpPr txBox="1"/>
          <p:nvPr/>
        </p:nvSpPr>
        <p:spPr>
          <a:xfrm>
            <a:off x="12907515" y="3851284"/>
            <a:ext cx="3998684" cy="258436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60B3DD"/>
                </a:solidFill>
                <a:latin typeface="Montserrat"/>
                <a:ea typeface="Montserrat"/>
                <a:cs typeface="Montserrat"/>
                <a:sym typeface="Montserrat"/>
              </a:rPr>
              <a:t>Clicks based rewards(Social Engagement, click bait, and advertising revenue)</a:t>
            </a:r>
          </a:p>
          <a:p>
            <a:pPr marL="0" marR="0" lvl="0" indent="0" algn="l" rtl="0">
              <a:lnSpc>
                <a:spcPct val="140016"/>
              </a:lnSpc>
              <a:spcBef>
                <a:spcPts val="0"/>
              </a:spcBef>
              <a:spcAft>
                <a:spcPts val="0"/>
              </a:spcAft>
              <a:buNone/>
            </a:pPr>
            <a:r>
              <a:rPr lang="en-US" sz="2399" b="0" i="0" u="none" strike="noStrike" cap="none" dirty="0">
                <a:solidFill>
                  <a:srgbClr val="60B3DD"/>
                </a:solidFill>
                <a:latin typeface="Montserrat"/>
                <a:ea typeface="Montserrat"/>
                <a:cs typeface="Montserrat"/>
                <a:sym typeface="Montserrat"/>
              </a:rPr>
              <a:t> </a:t>
            </a:r>
            <a:endParaRPr dirty="0"/>
          </a:p>
        </p:txBody>
      </p:sp>
      <p:sp>
        <p:nvSpPr>
          <p:cNvPr id="243" name="Google Shape;243;p22"/>
          <p:cNvSpPr txBox="1"/>
          <p:nvPr/>
        </p:nvSpPr>
        <p:spPr>
          <a:xfrm>
            <a:off x="13136004" y="7470846"/>
            <a:ext cx="3998684" cy="258436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60B3DD"/>
                </a:solidFill>
                <a:latin typeface="Montserrat"/>
                <a:ea typeface="Montserrat"/>
                <a:cs typeface="Montserrat"/>
                <a:sym typeface="Montserrat"/>
              </a:rPr>
              <a:t>Understanding bias is critical for the reader to make informed decisions about the news that is presented to them. </a:t>
            </a:r>
            <a:endParaRPr dirty="0"/>
          </a:p>
        </p:txBody>
      </p:sp>
      <p:cxnSp>
        <p:nvCxnSpPr>
          <p:cNvPr id="248" name="Google Shape;248;p22"/>
          <p:cNvCxnSpPr/>
          <p:nvPr/>
        </p:nvCxnSpPr>
        <p:spPr>
          <a:xfrm>
            <a:off x="10836983" y="1388679"/>
            <a:ext cx="2029341" cy="0"/>
          </a:xfrm>
          <a:prstGeom prst="straightConnector1">
            <a:avLst/>
          </a:prstGeom>
          <a:noFill/>
          <a:ln w="57150" cap="flat" cmpd="sng">
            <a:solidFill>
              <a:srgbClr val="41B8D5"/>
            </a:solidFill>
            <a:prstDash val="solid"/>
            <a:round/>
            <a:headEnd type="none" w="sm" len="sm"/>
            <a:tailEnd type="none" w="sm" len="sm"/>
          </a:ln>
        </p:spPr>
      </p:cxnSp>
      <p:cxnSp>
        <p:nvCxnSpPr>
          <p:cNvPr id="250" name="Google Shape;250;p22"/>
          <p:cNvCxnSpPr/>
          <p:nvPr/>
        </p:nvCxnSpPr>
        <p:spPr>
          <a:xfrm>
            <a:off x="10695419" y="4980917"/>
            <a:ext cx="2029341" cy="0"/>
          </a:xfrm>
          <a:prstGeom prst="straightConnector1">
            <a:avLst/>
          </a:prstGeom>
          <a:noFill/>
          <a:ln w="57150" cap="flat" cmpd="sng">
            <a:solidFill>
              <a:srgbClr val="41B8D5"/>
            </a:solidFill>
            <a:prstDash val="solid"/>
            <a:round/>
            <a:headEnd type="none" w="sm" len="sm"/>
            <a:tailEnd type="none" w="sm" len="sm"/>
          </a:ln>
        </p:spPr>
      </p:cxnSp>
      <p:cxnSp>
        <p:nvCxnSpPr>
          <p:cNvPr id="251" name="Google Shape;251;p22"/>
          <p:cNvCxnSpPr/>
          <p:nvPr/>
        </p:nvCxnSpPr>
        <p:spPr>
          <a:xfrm>
            <a:off x="10836983" y="8869812"/>
            <a:ext cx="2029341" cy="0"/>
          </a:xfrm>
          <a:prstGeom prst="straightConnector1">
            <a:avLst/>
          </a:prstGeom>
          <a:noFill/>
          <a:ln w="57150" cap="flat" cmpd="sng">
            <a:solidFill>
              <a:srgbClr val="41B8D5"/>
            </a:solidFill>
            <a:prstDash val="solid"/>
            <a:round/>
            <a:headEnd type="none" w="sm" len="sm"/>
            <a:tailEnd type="none" w="sm" len="sm"/>
          </a:ln>
        </p:spPr>
      </p:cxnSp>
      <p:sp>
        <p:nvSpPr>
          <p:cNvPr id="2" name="TextBox 1">
            <a:extLst>
              <a:ext uri="{FF2B5EF4-FFF2-40B4-BE49-F238E27FC236}">
                <a16:creationId xmlns:a16="http://schemas.microsoft.com/office/drawing/2014/main" id="{9550F5F8-DE8D-96AF-C512-325A11A58247}"/>
              </a:ext>
            </a:extLst>
          </p:cNvPr>
          <p:cNvSpPr txBox="1"/>
          <p:nvPr/>
        </p:nvSpPr>
        <p:spPr>
          <a:xfrm>
            <a:off x="4477800" y="662609"/>
            <a:ext cx="6733539" cy="2123658"/>
          </a:xfrm>
          <a:prstGeom prst="rect">
            <a:avLst/>
          </a:prstGeom>
          <a:noFill/>
        </p:spPr>
        <p:txBody>
          <a:bodyPr wrap="square" rtlCol="0">
            <a:spAutoFit/>
          </a:bodyPr>
          <a:lstStyle/>
          <a:p>
            <a:pPr algn="ctr"/>
            <a:r>
              <a:rPr lang="en-IN" sz="6600" b="0" i="0" u="none" strike="noStrike" dirty="0">
                <a:solidFill>
                  <a:schemeClr val="bg2">
                    <a:lumMod val="20000"/>
                    <a:lumOff val="80000"/>
                  </a:schemeClr>
                </a:solidFill>
                <a:effectLst/>
                <a:latin typeface="Proxima Nova"/>
              </a:rPr>
              <a:t>Bias in inherent in news</a:t>
            </a:r>
            <a:endParaRPr lang="en-IN" sz="6600" dirty="0">
              <a:solidFill>
                <a:schemeClr val="bg2">
                  <a:lumMod val="20000"/>
                  <a:lumOff val="80000"/>
                </a:schemeClr>
              </a:solidFill>
            </a:endParaRPr>
          </a:p>
        </p:txBody>
      </p:sp>
      <p:sp>
        <p:nvSpPr>
          <p:cNvPr id="3" name="TextBox 2">
            <a:extLst>
              <a:ext uri="{FF2B5EF4-FFF2-40B4-BE49-F238E27FC236}">
                <a16:creationId xmlns:a16="http://schemas.microsoft.com/office/drawing/2014/main" id="{E610B384-C7F1-161F-58DA-08584B3E03F5}"/>
              </a:ext>
            </a:extLst>
          </p:cNvPr>
          <p:cNvSpPr txBox="1"/>
          <p:nvPr/>
        </p:nvSpPr>
        <p:spPr>
          <a:xfrm>
            <a:off x="4829699" y="3250639"/>
            <a:ext cx="6029739" cy="37856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dirty="0">
                <a:ln>
                  <a:noFill/>
                </a:ln>
                <a:solidFill>
                  <a:srgbClr val="1F497D">
                    <a:lumMod val="20000"/>
                    <a:lumOff val="80000"/>
                  </a:srgbClr>
                </a:solidFill>
                <a:effectLst/>
                <a:uLnTx/>
                <a:uFillTx/>
                <a:latin typeface="Proxima Nova"/>
                <a:cs typeface="Arial"/>
                <a:sym typeface="Arial"/>
              </a:rPr>
              <a:t>Bias has increased with the advent of social media, economic pressure on traditional media outlets, and political polarization</a:t>
            </a:r>
            <a:endParaRPr kumimoji="0" lang="en-IN" sz="4000" b="0" i="0" u="none" strike="noStrike" kern="0" cap="none" spc="0" normalizeH="0" baseline="0" noProof="0" dirty="0">
              <a:ln>
                <a:noFill/>
              </a:ln>
              <a:solidFill>
                <a:srgbClr val="1F497D">
                  <a:lumMod val="20000"/>
                  <a:lumOff val="80000"/>
                </a:srgbClr>
              </a:solidFill>
              <a:effectLst/>
              <a:uLnTx/>
              <a:uFillTx/>
              <a:latin typeface="Arial"/>
              <a:cs typeface="Arial"/>
              <a:sym typeface="Arial"/>
            </a:endParaRPr>
          </a:p>
        </p:txBody>
      </p:sp>
      <p:sp>
        <p:nvSpPr>
          <p:cNvPr id="4" name="TextBox 3">
            <a:extLst>
              <a:ext uri="{FF2B5EF4-FFF2-40B4-BE49-F238E27FC236}">
                <a16:creationId xmlns:a16="http://schemas.microsoft.com/office/drawing/2014/main" id="{1992A9A4-BC3E-CEDD-E190-ACF22A0CD24D}"/>
              </a:ext>
            </a:extLst>
          </p:cNvPr>
          <p:cNvSpPr txBox="1"/>
          <p:nvPr/>
        </p:nvSpPr>
        <p:spPr>
          <a:xfrm>
            <a:off x="4829699" y="7500663"/>
            <a:ext cx="6029739"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dirty="0">
                <a:ln>
                  <a:noFill/>
                </a:ln>
                <a:solidFill>
                  <a:srgbClr val="1F497D">
                    <a:lumMod val="20000"/>
                    <a:lumOff val="80000"/>
                  </a:srgbClr>
                </a:solidFill>
                <a:effectLst/>
                <a:uLnTx/>
                <a:uFillTx/>
                <a:latin typeface="Proxima Nova"/>
                <a:cs typeface="Arial"/>
                <a:sym typeface="Arial"/>
              </a:rPr>
              <a:t>Bias causes the distortion of truth, increases skepticism, and polarization</a:t>
            </a:r>
            <a:endParaRPr kumimoji="0" lang="en-IN" sz="4000" b="0" i="0" u="none" strike="noStrike" kern="0" cap="none" spc="0" normalizeH="0" baseline="0" noProof="0" dirty="0">
              <a:ln>
                <a:noFill/>
              </a:ln>
              <a:solidFill>
                <a:srgbClr val="1F497D">
                  <a:lumMod val="20000"/>
                  <a:lumOff val="80000"/>
                </a:srgbClr>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INTRODUCTION</a:t>
            </a:r>
            <a:endParaRPr dirty="0"/>
          </a:p>
        </p:txBody>
      </p:sp>
      <p:sp>
        <p:nvSpPr>
          <p:cNvPr id="5" name="Google Shape;751;p41">
            <a:extLst>
              <a:ext uri="{FF2B5EF4-FFF2-40B4-BE49-F238E27FC236}">
                <a16:creationId xmlns:a16="http://schemas.microsoft.com/office/drawing/2014/main" id="{35D4EB14-836F-5B30-7881-C85A1004EB59}"/>
              </a:ext>
            </a:extLst>
          </p:cNvPr>
          <p:cNvSpPr txBox="1"/>
          <p:nvPr/>
        </p:nvSpPr>
        <p:spPr>
          <a:xfrm>
            <a:off x="4428178" y="244187"/>
            <a:ext cx="8386674" cy="2215991"/>
          </a:xfrm>
          <a:prstGeom prst="rect">
            <a:avLst/>
          </a:prstGeom>
          <a:noFill/>
          <a:ln>
            <a:noFill/>
          </a:ln>
          <a:effectLst>
            <a:outerShdw blurRad="828675" dist="19050" dir="102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dirty="0">
                <a:solidFill>
                  <a:schemeClr val="lt1"/>
                </a:solidFill>
                <a:latin typeface="Teko Medium"/>
                <a:cs typeface="Teko Medium"/>
                <a:sym typeface="Teko Medium"/>
              </a:rPr>
              <a:t>TYPES OF BIAS</a:t>
            </a:r>
            <a:endParaRPr dirty="0"/>
          </a:p>
        </p:txBody>
      </p:sp>
      <p:cxnSp>
        <p:nvCxnSpPr>
          <p:cNvPr id="6" name="Google Shape;765;p41">
            <a:extLst>
              <a:ext uri="{FF2B5EF4-FFF2-40B4-BE49-F238E27FC236}">
                <a16:creationId xmlns:a16="http://schemas.microsoft.com/office/drawing/2014/main" id="{8CBE9E4F-B866-24B1-A3E4-0853EA9BA843}"/>
              </a:ext>
            </a:extLst>
          </p:cNvPr>
          <p:cNvCxnSpPr/>
          <p:nvPr/>
        </p:nvCxnSpPr>
        <p:spPr>
          <a:xfrm rot="10800000">
            <a:off x="4428177" y="8957012"/>
            <a:ext cx="6993796" cy="0"/>
          </a:xfrm>
          <a:prstGeom prst="straightConnector1">
            <a:avLst/>
          </a:prstGeom>
          <a:noFill/>
          <a:ln w="19050" cap="rnd" cmpd="sng">
            <a:solidFill>
              <a:srgbClr val="60B3DD"/>
            </a:solidFill>
            <a:prstDash val="solid"/>
            <a:round/>
            <a:headEnd type="none" w="sm" len="sm"/>
            <a:tailEnd type="none" w="sm" len="sm"/>
          </a:ln>
        </p:spPr>
      </p:cxnSp>
      <p:sp>
        <p:nvSpPr>
          <p:cNvPr id="7" name="Google Shape;760;p41">
            <a:extLst>
              <a:ext uri="{FF2B5EF4-FFF2-40B4-BE49-F238E27FC236}">
                <a16:creationId xmlns:a16="http://schemas.microsoft.com/office/drawing/2014/main" id="{F1A475B3-B876-6815-410F-52CA34744959}"/>
              </a:ext>
            </a:extLst>
          </p:cNvPr>
          <p:cNvSpPr txBox="1"/>
          <p:nvPr/>
        </p:nvSpPr>
        <p:spPr>
          <a:xfrm>
            <a:off x="4428178" y="2937239"/>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FFFFFF"/>
                </a:solidFill>
                <a:latin typeface="Montserrat"/>
                <a:sym typeface="Montserrat"/>
              </a:rPr>
              <a:t>Linguistic Bias</a:t>
            </a:r>
            <a:endParaRPr dirty="0"/>
          </a:p>
        </p:txBody>
      </p:sp>
      <p:sp>
        <p:nvSpPr>
          <p:cNvPr id="8" name="Google Shape;760;p41">
            <a:extLst>
              <a:ext uri="{FF2B5EF4-FFF2-40B4-BE49-F238E27FC236}">
                <a16:creationId xmlns:a16="http://schemas.microsoft.com/office/drawing/2014/main" id="{9A97D9F5-C22E-B1AF-06EE-331FBB1C9DB1}"/>
              </a:ext>
            </a:extLst>
          </p:cNvPr>
          <p:cNvSpPr txBox="1"/>
          <p:nvPr/>
        </p:nvSpPr>
        <p:spPr>
          <a:xfrm>
            <a:off x="4428178" y="3566503"/>
            <a:ext cx="5801458" cy="517065"/>
          </a:xfrm>
          <a:prstGeom prst="rect">
            <a:avLst/>
          </a:prstGeom>
          <a:noFill/>
          <a:ln>
            <a:noFill/>
          </a:ln>
        </p:spPr>
        <p:txBody>
          <a:bodyPr spcFirstLastPara="1" wrap="square" lIns="0" tIns="0" rIns="0" bIns="0" anchor="t" anchorCtr="0">
            <a:spAutoFit/>
          </a:bodyPr>
          <a:lstStyle/>
          <a:p>
            <a:pPr lvl="0">
              <a:lnSpc>
                <a:spcPct val="139958"/>
              </a:lnSpc>
            </a:pPr>
            <a:r>
              <a:rPr lang="en-US" sz="2400" dirty="0">
                <a:solidFill>
                  <a:srgbClr val="FFFFFF"/>
                </a:solidFill>
                <a:latin typeface="Montserrat"/>
                <a:sym typeface="Montserrat"/>
              </a:rPr>
              <a:t>Text-level Context </a:t>
            </a:r>
            <a:r>
              <a:rPr lang="en-US" sz="2400" dirty="0" err="1">
                <a:solidFill>
                  <a:srgbClr val="FFFFFF"/>
                </a:solidFill>
                <a:latin typeface="Montserrat"/>
                <a:sym typeface="Montserrat"/>
              </a:rPr>
              <a:t>Bias’</a:t>
            </a:r>
            <a:endParaRPr dirty="0"/>
          </a:p>
        </p:txBody>
      </p:sp>
      <p:sp>
        <p:nvSpPr>
          <p:cNvPr id="9" name="Google Shape;760;p41">
            <a:extLst>
              <a:ext uri="{FF2B5EF4-FFF2-40B4-BE49-F238E27FC236}">
                <a16:creationId xmlns:a16="http://schemas.microsoft.com/office/drawing/2014/main" id="{154881D1-A1FD-277F-C107-3CE6517B0325}"/>
              </a:ext>
            </a:extLst>
          </p:cNvPr>
          <p:cNvSpPr txBox="1"/>
          <p:nvPr/>
        </p:nvSpPr>
        <p:spPr>
          <a:xfrm>
            <a:off x="4428178" y="4148454"/>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FFFFFF"/>
                </a:solidFill>
                <a:latin typeface="Montserrat"/>
                <a:sym typeface="Montserrat"/>
              </a:rPr>
              <a:t>Reporting-Level Context Bias</a:t>
            </a:r>
            <a:endParaRPr dirty="0"/>
          </a:p>
        </p:txBody>
      </p:sp>
      <p:sp>
        <p:nvSpPr>
          <p:cNvPr id="10" name="Google Shape;760;p41">
            <a:extLst>
              <a:ext uri="{FF2B5EF4-FFF2-40B4-BE49-F238E27FC236}">
                <a16:creationId xmlns:a16="http://schemas.microsoft.com/office/drawing/2014/main" id="{D00F1328-8153-1DA5-BF48-21D6C3D99C31}"/>
              </a:ext>
            </a:extLst>
          </p:cNvPr>
          <p:cNvSpPr txBox="1"/>
          <p:nvPr/>
        </p:nvSpPr>
        <p:spPr>
          <a:xfrm>
            <a:off x="4428178" y="4730405"/>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FFFFFF"/>
                </a:solidFill>
                <a:latin typeface="Montserrat"/>
                <a:sym typeface="Montserrat"/>
              </a:rPr>
              <a:t>Cognitive Bias</a:t>
            </a:r>
            <a:endParaRPr dirty="0"/>
          </a:p>
        </p:txBody>
      </p:sp>
      <p:sp>
        <p:nvSpPr>
          <p:cNvPr id="11" name="Google Shape;760;p41">
            <a:extLst>
              <a:ext uri="{FF2B5EF4-FFF2-40B4-BE49-F238E27FC236}">
                <a16:creationId xmlns:a16="http://schemas.microsoft.com/office/drawing/2014/main" id="{F672BCF7-4DA8-C895-7201-ACA2FC2DFAA0}"/>
              </a:ext>
            </a:extLst>
          </p:cNvPr>
          <p:cNvSpPr txBox="1"/>
          <p:nvPr/>
        </p:nvSpPr>
        <p:spPr>
          <a:xfrm>
            <a:off x="4428178" y="5477938"/>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FFFFFF"/>
                </a:solidFill>
                <a:latin typeface="Montserrat"/>
                <a:sym typeface="Montserrat"/>
              </a:rPr>
              <a:t>Hate Speech</a:t>
            </a:r>
            <a:endParaRPr dirty="0"/>
          </a:p>
        </p:txBody>
      </p:sp>
      <p:sp>
        <p:nvSpPr>
          <p:cNvPr id="14" name="Google Shape;760;p41">
            <a:extLst>
              <a:ext uri="{FF2B5EF4-FFF2-40B4-BE49-F238E27FC236}">
                <a16:creationId xmlns:a16="http://schemas.microsoft.com/office/drawing/2014/main" id="{251411F3-5120-A32F-0B72-8F76673338ED}"/>
              </a:ext>
            </a:extLst>
          </p:cNvPr>
          <p:cNvSpPr txBox="1"/>
          <p:nvPr/>
        </p:nvSpPr>
        <p:spPr>
          <a:xfrm>
            <a:off x="4428178" y="6196664"/>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FFFFFF"/>
                </a:solidFill>
                <a:latin typeface="Montserrat"/>
                <a:sym typeface="Montserrat"/>
              </a:rPr>
              <a:t>Racial Bias</a:t>
            </a:r>
            <a:endParaRPr dirty="0"/>
          </a:p>
        </p:txBody>
      </p:sp>
      <p:sp>
        <p:nvSpPr>
          <p:cNvPr id="15" name="Google Shape;760;p41">
            <a:extLst>
              <a:ext uri="{FF2B5EF4-FFF2-40B4-BE49-F238E27FC236}">
                <a16:creationId xmlns:a16="http://schemas.microsoft.com/office/drawing/2014/main" id="{7738325D-D3B3-C0D1-7817-625FD9BA94E7}"/>
              </a:ext>
            </a:extLst>
          </p:cNvPr>
          <p:cNvSpPr txBox="1"/>
          <p:nvPr/>
        </p:nvSpPr>
        <p:spPr>
          <a:xfrm>
            <a:off x="4428178" y="6908621"/>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FFFFFF"/>
                </a:solidFill>
                <a:latin typeface="Montserrat"/>
                <a:sym typeface="Montserrat"/>
              </a:rPr>
              <a:t>Fake News</a:t>
            </a:r>
            <a:endParaRPr dirty="0"/>
          </a:p>
        </p:txBody>
      </p:sp>
      <p:sp>
        <p:nvSpPr>
          <p:cNvPr id="16" name="Google Shape;760;p41">
            <a:extLst>
              <a:ext uri="{FF2B5EF4-FFF2-40B4-BE49-F238E27FC236}">
                <a16:creationId xmlns:a16="http://schemas.microsoft.com/office/drawing/2014/main" id="{DF4E4657-FC9B-2531-0E3F-E44D6255608B}"/>
              </a:ext>
            </a:extLst>
          </p:cNvPr>
          <p:cNvSpPr txBox="1"/>
          <p:nvPr/>
        </p:nvSpPr>
        <p:spPr>
          <a:xfrm>
            <a:off x="4428178" y="7627320"/>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FFFFFF"/>
                </a:solidFill>
                <a:latin typeface="Montserrat"/>
                <a:sym typeface="Montserrat"/>
              </a:rPr>
              <a:t>Gender Bias</a:t>
            </a:r>
            <a:endParaRPr dirty="0"/>
          </a:p>
        </p:txBody>
      </p:sp>
      <p:sp>
        <p:nvSpPr>
          <p:cNvPr id="17" name="Google Shape;760;p41">
            <a:extLst>
              <a:ext uri="{FF2B5EF4-FFF2-40B4-BE49-F238E27FC236}">
                <a16:creationId xmlns:a16="http://schemas.microsoft.com/office/drawing/2014/main" id="{ECE86E0D-4F36-C9A5-A96F-0250A9D78B5D}"/>
              </a:ext>
            </a:extLst>
          </p:cNvPr>
          <p:cNvSpPr txBox="1"/>
          <p:nvPr/>
        </p:nvSpPr>
        <p:spPr>
          <a:xfrm>
            <a:off x="4428178" y="8346019"/>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399" b="1" dirty="0">
                <a:solidFill>
                  <a:srgbClr val="60B3DD"/>
                </a:solidFill>
                <a:latin typeface="Montserrat"/>
                <a:ea typeface="Montserrat"/>
                <a:cs typeface="Montserrat"/>
                <a:sym typeface="Montserrat"/>
              </a:rPr>
              <a:t>Political</a:t>
            </a:r>
            <a:r>
              <a:rPr kumimoji="0" lang="en-US" sz="2399" b="1" i="0" u="none" strike="noStrike" kern="0" cap="none" spc="0" normalizeH="0" baseline="0" noProof="0" dirty="0">
                <a:ln>
                  <a:noFill/>
                </a:ln>
                <a:solidFill>
                  <a:srgbClr val="60B3DD"/>
                </a:solidFill>
                <a:effectLst/>
                <a:uLnTx/>
                <a:uFillTx/>
                <a:latin typeface="Montserrat"/>
                <a:ea typeface="Montserrat"/>
                <a:cs typeface="Montserrat"/>
                <a:sym typeface="Montserrat"/>
              </a:rPr>
              <a:t> </a:t>
            </a:r>
            <a:r>
              <a:rPr lang="en-US" sz="2399" b="1" dirty="0">
                <a:solidFill>
                  <a:srgbClr val="60B3DD"/>
                </a:solidFill>
                <a:latin typeface="Montserrat"/>
                <a:ea typeface="Montserrat"/>
                <a:cs typeface="Montserrat"/>
                <a:sym typeface="Montserrat"/>
              </a:rPr>
              <a:t>B</a:t>
            </a:r>
            <a:r>
              <a:rPr kumimoji="0" lang="en-US" sz="2399" b="1" i="0" u="none" strike="noStrike" kern="0" cap="none" spc="0" normalizeH="0" baseline="0" noProof="0" dirty="0" err="1">
                <a:ln>
                  <a:noFill/>
                </a:ln>
                <a:solidFill>
                  <a:srgbClr val="60B3DD"/>
                </a:solidFill>
                <a:effectLst/>
                <a:uLnTx/>
                <a:uFillTx/>
                <a:latin typeface="Montserrat"/>
                <a:ea typeface="Montserrat"/>
                <a:cs typeface="Montserrat"/>
                <a:sym typeface="Montserrat"/>
              </a:rPr>
              <a:t>ias</a:t>
            </a:r>
            <a:endParaRPr b="1" dirty="0"/>
          </a:p>
        </p:txBody>
      </p:sp>
      <p:cxnSp>
        <p:nvCxnSpPr>
          <p:cNvPr id="18" name="Google Shape;765;p41">
            <a:extLst>
              <a:ext uri="{FF2B5EF4-FFF2-40B4-BE49-F238E27FC236}">
                <a16:creationId xmlns:a16="http://schemas.microsoft.com/office/drawing/2014/main" id="{C4446479-55FB-4290-1E93-C998D4E69D76}"/>
              </a:ext>
            </a:extLst>
          </p:cNvPr>
          <p:cNvCxnSpPr/>
          <p:nvPr/>
        </p:nvCxnSpPr>
        <p:spPr>
          <a:xfrm rot="10800000">
            <a:off x="4428178" y="8347084"/>
            <a:ext cx="6993796" cy="0"/>
          </a:xfrm>
          <a:prstGeom prst="straightConnector1">
            <a:avLst/>
          </a:prstGeom>
          <a:noFill/>
          <a:ln w="19050" cap="rnd" cmpd="sng">
            <a:solidFill>
              <a:srgbClr val="60B3DD"/>
            </a:solidFill>
            <a:prstDash val="solid"/>
            <a:round/>
            <a:headEnd type="none" w="sm" len="sm"/>
            <a:tailEnd type="none" w="sm" len="sm"/>
          </a:ln>
        </p:spPr>
      </p:cxnSp>
    </p:spTree>
    <p:extLst>
      <p:ext uri="{BB962C8B-B14F-4D97-AF65-F5344CB8AC3E}">
        <p14:creationId xmlns:p14="http://schemas.microsoft.com/office/powerpoint/2010/main" val="118305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1"/>
          <p:cNvPicPr preferRelativeResize="0"/>
          <p:nvPr/>
        </p:nvPicPr>
        <p:blipFill rotWithShape="1">
          <a:blip r:embed="rId3">
            <a:alphaModFix/>
          </a:blip>
          <a:srcRect t="21875" b="21874"/>
          <a:stretch/>
        </p:blipFill>
        <p:spPr>
          <a:xfrm>
            <a:off x="0" y="0"/>
            <a:ext cx="18288000" cy="10287000"/>
          </a:xfrm>
          <a:prstGeom prst="rect">
            <a:avLst/>
          </a:prstGeom>
          <a:noFill/>
          <a:ln>
            <a:noFill/>
          </a:ln>
        </p:spPr>
      </p:pic>
      <p:grpSp>
        <p:nvGrpSpPr>
          <p:cNvPr id="481" name="Google Shape;481;p31"/>
          <p:cNvGrpSpPr/>
          <p:nvPr/>
        </p:nvGrpSpPr>
        <p:grpSpPr>
          <a:xfrm>
            <a:off x="527634" y="2274788"/>
            <a:ext cx="17415540" cy="6436850"/>
            <a:chOff x="0" y="-38100"/>
            <a:chExt cx="4586809" cy="1695302"/>
          </a:xfrm>
        </p:grpSpPr>
        <p:sp>
          <p:nvSpPr>
            <p:cNvPr id="482" name="Google Shape;482;p31"/>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txBody>
            <a:bodyPr/>
            <a:lstStyle/>
            <a:p>
              <a:endParaRPr lang="en-US"/>
            </a:p>
          </p:txBody>
        </p:sp>
        <p:sp>
          <p:nvSpPr>
            <p:cNvPr id="483" name="Google Shape;483;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4" name="Google Shape;484;p31"/>
          <p:cNvGrpSpPr/>
          <p:nvPr/>
        </p:nvGrpSpPr>
        <p:grpSpPr>
          <a:xfrm>
            <a:off x="527634" y="2122388"/>
            <a:ext cx="17221148" cy="6436850"/>
            <a:chOff x="0" y="-38100"/>
            <a:chExt cx="4535611" cy="1695302"/>
          </a:xfrm>
        </p:grpSpPr>
        <p:sp>
          <p:nvSpPr>
            <p:cNvPr id="485" name="Google Shape;485;p31"/>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txBody>
            <a:bodyPr/>
            <a:lstStyle/>
            <a:p>
              <a:endParaRPr lang="en-US"/>
            </a:p>
          </p:txBody>
        </p:sp>
        <p:sp>
          <p:nvSpPr>
            <p:cNvPr id="486" name="Google Shape;486;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7" name="Google Shape;487;p31"/>
          <p:cNvSpPr txBox="1"/>
          <p:nvPr/>
        </p:nvSpPr>
        <p:spPr>
          <a:xfrm>
            <a:off x="1028700" y="3641494"/>
            <a:ext cx="9321300" cy="1853713"/>
          </a:xfrm>
          <a:prstGeom prst="rect">
            <a:avLst/>
          </a:prstGeom>
          <a:noFill/>
          <a:ln>
            <a:noFill/>
          </a:ln>
          <a:effectLst>
            <a:outerShdw blurRad="828675" dist="19050" dir="660000" algn="bl" rotWithShape="0">
              <a:srgbClr val="6CE5E8">
                <a:alpha val="95000"/>
              </a:srgbClr>
            </a:outerShdw>
          </a:effectLst>
        </p:spPr>
        <p:txBody>
          <a:bodyPr spcFirstLastPara="1" wrap="square" lIns="0" tIns="0" rIns="0" bIns="0" anchor="t" anchorCtr="0">
            <a:spAutoFit/>
          </a:bodyPr>
          <a:lstStyle/>
          <a:p>
            <a:pPr lvl="0"/>
            <a:r>
              <a:rPr lang="en-US" sz="12046" dirty="0">
                <a:solidFill>
                  <a:schemeClr val="lt1"/>
                </a:solidFill>
                <a:latin typeface="Teko Medium"/>
                <a:ea typeface="Teko Medium"/>
                <a:cs typeface="Teko Medium"/>
                <a:sym typeface="Teko Medium"/>
              </a:rPr>
              <a:t>Political Bias</a:t>
            </a:r>
          </a:p>
        </p:txBody>
      </p:sp>
      <p:sp>
        <p:nvSpPr>
          <p:cNvPr id="488" name="Google Shape;488;p31"/>
          <p:cNvSpPr txBox="1"/>
          <p:nvPr/>
        </p:nvSpPr>
        <p:spPr>
          <a:xfrm>
            <a:off x="10799345" y="3013809"/>
            <a:ext cx="5807827" cy="206825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Text’s political leaning or ideology, potentially influencing the reader’s political opinion and, ultimately, their voting behavior (Huddy et al., 2023)[1]. </a:t>
            </a:r>
            <a:endParaRPr dirty="0"/>
          </a:p>
        </p:txBody>
      </p:sp>
      <p:cxnSp>
        <p:nvCxnSpPr>
          <p:cNvPr id="490" name="Google Shape;490;p31"/>
          <p:cNvCxnSpPr/>
          <p:nvPr/>
        </p:nvCxnSpPr>
        <p:spPr>
          <a:xfrm rot="-17009">
            <a:off x="10869070" y="5384569"/>
            <a:ext cx="18288144" cy="0"/>
          </a:xfrm>
          <a:prstGeom prst="straightConnector1">
            <a:avLst/>
          </a:prstGeom>
          <a:noFill/>
          <a:ln w="57150" cap="flat" cmpd="sng">
            <a:solidFill>
              <a:srgbClr val="41B8D5"/>
            </a:solidFill>
            <a:prstDash val="solid"/>
            <a:round/>
            <a:headEnd type="none" w="sm" len="sm"/>
            <a:tailEnd type="none" w="sm" len="sm"/>
          </a:ln>
        </p:spPr>
      </p:cxnSp>
      <p:graphicFrame>
        <p:nvGraphicFramePr>
          <p:cNvPr id="2" name="Table 1">
            <a:extLst>
              <a:ext uri="{FF2B5EF4-FFF2-40B4-BE49-F238E27FC236}">
                <a16:creationId xmlns:a16="http://schemas.microsoft.com/office/drawing/2014/main" id="{0379300E-6CB6-6E31-6E3B-801ADD011380}"/>
              </a:ext>
            </a:extLst>
          </p:cNvPr>
          <p:cNvGraphicFramePr>
            <a:graphicFrameLocks noGrp="1"/>
          </p:cNvGraphicFramePr>
          <p:nvPr>
            <p:extLst>
              <p:ext uri="{D42A27DB-BD31-4B8C-83A1-F6EECF244321}">
                <p14:modId xmlns:p14="http://schemas.microsoft.com/office/powerpoint/2010/main" val="1040966042"/>
              </p:ext>
            </p:extLst>
          </p:nvPr>
        </p:nvGraphicFramePr>
        <p:xfrm>
          <a:off x="10799345" y="6308725"/>
          <a:ext cx="6171841" cy="1371600"/>
        </p:xfrm>
        <a:graphic>
          <a:graphicData uri="http://schemas.openxmlformats.org/drawingml/2006/table">
            <a:tbl>
              <a:tblPr firstRow="1" bandRow="1">
                <a:tableStyleId>{3C2FFA5D-87B4-456A-9821-1D502468CF0F}</a:tableStyleId>
              </a:tblPr>
              <a:tblGrid>
                <a:gridCol w="2216252">
                  <a:extLst>
                    <a:ext uri="{9D8B030D-6E8A-4147-A177-3AD203B41FA5}">
                      <a16:colId xmlns:a16="http://schemas.microsoft.com/office/drawing/2014/main" val="1702184794"/>
                    </a:ext>
                  </a:extLst>
                </a:gridCol>
                <a:gridCol w="1582235">
                  <a:extLst>
                    <a:ext uri="{9D8B030D-6E8A-4147-A177-3AD203B41FA5}">
                      <a16:colId xmlns:a16="http://schemas.microsoft.com/office/drawing/2014/main" val="3098435845"/>
                    </a:ext>
                  </a:extLst>
                </a:gridCol>
                <a:gridCol w="2373354">
                  <a:extLst>
                    <a:ext uri="{9D8B030D-6E8A-4147-A177-3AD203B41FA5}">
                      <a16:colId xmlns:a16="http://schemas.microsoft.com/office/drawing/2014/main" val="258568056"/>
                    </a:ext>
                  </a:extLst>
                </a:gridCol>
              </a:tblGrid>
              <a:tr h="370840">
                <a:tc>
                  <a:txBody>
                    <a:bodyPr/>
                    <a:lstStyle/>
                    <a:p>
                      <a:pPr algn="ctr"/>
                      <a:r>
                        <a:rPr lang="en-US" sz="2400" dirty="0"/>
                        <a:t>Left</a:t>
                      </a:r>
                      <a:endParaRPr lang="en-IN" sz="2400" dirty="0"/>
                    </a:p>
                  </a:txBody>
                  <a:tcPr/>
                </a:tc>
                <a:tc>
                  <a:txBody>
                    <a:bodyPr/>
                    <a:lstStyle/>
                    <a:p>
                      <a:pPr algn="ctr"/>
                      <a:r>
                        <a:rPr lang="en-US" sz="2400" dirty="0"/>
                        <a:t>Center</a:t>
                      </a:r>
                      <a:endParaRPr lang="en-IN" sz="2400" dirty="0"/>
                    </a:p>
                  </a:txBody>
                  <a:tcPr/>
                </a:tc>
                <a:tc>
                  <a:txBody>
                    <a:bodyPr/>
                    <a:lstStyle/>
                    <a:p>
                      <a:pPr algn="ctr"/>
                      <a:r>
                        <a:rPr lang="en-US" sz="2400" dirty="0"/>
                        <a:t>Right</a:t>
                      </a:r>
                      <a:endParaRPr lang="en-IN" sz="2400" dirty="0"/>
                    </a:p>
                  </a:txBody>
                  <a:tcPr/>
                </a:tc>
                <a:extLst>
                  <a:ext uri="{0D108BD9-81ED-4DB2-BD59-A6C34878D82A}">
                    <a16:rowId xmlns:a16="http://schemas.microsoft.com/office/drawing/2014/main" val="3713176222"/>
                  </a:ext>
                </a:extLst>
              </a:tr>
              <a:tr h="370840">
                <a:tc>
                  <a:txBody>
                    <a:bodyPr/>
                    <a:lstStyle/>
                    <a:p>
                      <a:pPr algn="ctr"/>
                      <a:r>
                        <a:rPr lang="en-US" sz="2400" dirty="0"/>
                        <a:t>Left Leaning</a:t>
                      </a:r>
                      <a:endParaRPr lang="en-IN" sz="2400" dirty="0"/>
                    </a:p>
                  </a:txBody>
                  <a:tcPr/>
                </a:tc>
                <a:tc>
                  <a:txBody>
                    <a:bodyPr/>
                    <a:lstStyle/>
                    <a:p>
                      <a:pPr algn="ctr"/>
                      <a:r>
                        <a:rPr lang="en-US" sz="2400" dirty="0"/>
                        <a:t>Center</a:t>
                      </a:r>
                      <a:endParaRPr lang="en-IN" sz="2400" dirty="0"/>
                    </a:p>
                  </a:txBody>
                  <a:tcPr/>
                </a:tc>
                <a:tc>
                  <a:txBody>
                    <a:bodyPr/>
                    <a:lstStyle/>
                    <a:p>
                      <a:pPr algn="ctr"/>
                      <a:r>
                        <a:rPr lang="en-US" sz="2400" dirty="0"/>
                        <a:t>Right Leaning</a:t>
                      </a:r>
                      <a:endParaRPr lang="en-IN" sz="2400" dirty="0"/>
                    </a:p>
                  </a:txBody>
                  <a:tcPr/>
                </a:tc>
                <a:extLst>
                  <a:ext uri="{0D108BD9-81ED-4DB2-BD59-A6C34878D82A}">
                    <a16:rowId xmlns:a16="http://schemas.microsoft.com/office/drawing/2014/main" val="1995954959"/>
                  </a:ext>
                </a:extLst>
              </a:tr>
              <a:tr h="370840">
                <a:tc>
                  <a:txBody>
                    <a:bodyPr/>
                    <a:lstStyle/>
                    <a:p>
                      <a:pPr algn="ctr"/>
                      <a:r>
                        <a:rPr lang="en-US" sz="2400" dirty="0"/>
                        <a:t>Left</a:t>
                      </a:r>
                      <a:endParaRPr lang="en-IN" sz="2400" dirty="0"/>
                    </a:p>
                  </a:txBody>
                  <a:tcPr/>
                </a:tc>
                <a:tc>
                  <a:txBody>
                    <a:bodyPr/>
                    <a:lstStyle/>
                    <a:p>
                      <a:endParaRPr lang="en-IN" sz="2400"/>
                    </a:p>
                  </a:txBody>
                  <a:tcPr/>
                </a:tc>
                <a:tc>
                  <a:txBody>
                    <a:bodyPr/>
                    <a:lstStyle/>
                    <a:p>
                      <a:pPr algn="ctr"/>
                      <a:r>
                        <a:rPr lang="en-US" sz="2400" dirty="0"/>
                        <a:t>Right</a:t>
                      </a:r>
                      <a:endParaRPr lang="en-IN" sz="2400" dirty="0"/>
                    </a:p>
                  </a:txBody>
                  <a:tcPr/>
                </a:tc>
                <a:extLst>
                  <a:ext uri="{0D108BD9-81ED-4DB2-BD59-A6C34878D82A}">
                    <a16:rowId xmlns:a16="http://schemas.microsoft.com/office/drawing/2014/main" val="367452752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fade">
                                      <p:cBhvr>
                                        <p:cTn id="7"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rot="-5400000">
            <a:off x="-2063161" y="4035470"/>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2000" b="0" i="0" u="none" strike="noStrike" kern="0" cap="none" spc="0" normalizeH="0" baseline="0" noProof="0" dirty="0">
                <a:ln>
                  <a:noFill/>
                </a:ln>
                <a:solidFill>
                  <a:srgbClr val="FFFFFF"/>
                </a:solidFill>
                <a:effectLst/>
                <a:uLnTx/>
                <a:uFillTx/>
                <a:latin typeface="Teko Medium"/>
                <a:ea typeface="Teko Medium"/>
                <a:cs typeface="Teko Medium"/>
                <a:sym typeface="Teko Medium"/>
              </a:rPr>
              <a:t>OBJECTIVE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0E88FBE0-0042-BA56-BEB7-5898B80CE221}"/>
              </a:ext>
            </a:extLst>
          </p:cNvPr>
          <p:cNvSpPr txBox="1"/>
          <p:nvPr/>
        </p:nvSpPr>
        <p:spPr>
          <a:xfrm>
            <a:off x="4651512" y="2941983"/>
            <a:ext cx="10137913" cy="4401205"/>
          </a:xfrm>
          <a:prstGeom prst="rect">
            <a:avLst/>
          </a:prstGeom>
          <a:noFill/>
        </p:spPr>
        <p:txBody>
          <a:bodyPr wrap="square" rtlCol="0">
            <a:spAutoFit/>
          </a:bodyPr>
          <a:lstStyle/>
          <a:p>
            <a:pPr algn="just"/>
            <a:r>
              <a:rPr lang="en-US" sz="2800" dirty="0">
                <a:solidFill>
                  <a:schemeClr val="bg2">
                    <a:lumMod val="20000"/>
                    <a:lumOff val="80000"/>
                  </a:schemeClr>
                </a:solidFill>
                <a:effectLst/>
                <a:latin typeface="Montserrat" panose="00000500000000000000" pitchFamily="2" charset="0"/>
                <a:ea typeface="Times New Roman" panose="02020603050405020304" pitchFamily="18" charset="0"/>
              </a:rPr>
              <a:t>Leverage cutting-edge large language models (LLM) along with classical information retrieval  techniques to analyze news content, </a:t>
            </a:r>
            <a:r>
              <a:rPr lang="en-US" sz="2800" b="1" dirty="0">
                <a:solidFill>
                  <a:schemeClr val="bg2">
                    <a:lumMod val="20000"/>
                    <a:lumOff val="80000"/>
                  </a:schemeClr>
                </a:solidFill>
                <a:effectLst/>
                <a:latin typeface="Montserrat" panose="00000500000000000000" pitchFamily="2" charset="0"/>
                <a:ea typeface="Times New Roman" panose="02020603050405020304" pitchFamily="18" charset="0"/>
              </a:rPr>
              <a:t>classify its political bias </a:t>
            </a:r>
            <a:r>
              <a:rPr lang="en-US" sz="2800" dirty="0">
                <a:solidFill>
                  <a:schemeClr val="bg2">
                    <a:lumMod val="20000"/>
                    <a:lumOff val="80000"/>
                  </a:schemeClr>
                </a:solidFill>
                <a:effectLst/>
                <a:latin typeface="Montserrat" panose="00000500000000000000" pitchFamily="2" charset="0"/>
                <a:ea typeface="Times New Roman" panose="02020603050405020304" pitchFamily="18" charset="0"/>
              </a:rPr>
              <a:t>and provide </a:t>
            </a:r>
            <a:r>
              <a:rPr lang="en-US" sz="2800" b="1" dirty="0">
                <a:solidFill>
                  <a:schemeClr val="bg2">
                    <a:lumMod val="20000"/>
                    <a:lumOff val="80000"/>
                  </a:schemeClr>
                </a:solidFill>
                <a:effectLst/>
                <a:latin typeface="Montserrat" panose="00000500000000000000" pitchFamily="2" charset="0"/>
                <a:ea typeface="Times New Roman" panose="02020603050405020304" pitchFamily="18" charset="0"/>
              </a:rPr>
              <a:t>clues and reasoning </a:t>
            </a:r>
            <a:r>
              <a:rPr lang="en-US" sz="2800" dirty="0">
                <a:solidFill>
                  <a:schemeClr val="bg2">
                    <a:lumMod val="20000"/>
                    <a:lumOff val="80000"/>
                  </a:schemeClr>
                </a:solidFill>
                <a:effectLst/>
                <a:latin typeface="Montserrat" panose="00000500000000000000" pitchFamily="2" charset="0"/>
                <a:ea typeface="Times New Roman" panose="02020603050405020304" pitchFamily="18" charset="0"/>
              </a:rPr>
              <a:t>to guide users toward information representing balanced viewpoints. </a:t>
            </a:r>
          </a:p>
          <a:p>
            <a:pPr algn="just"/>
            <a:endParaRPr lang="en-US" sz="2800" dirty="0">
              <a:solidFill>
                <a:schemeClr val="bg2">
                  <a:lumMod val="20000"/>
                  <a:lumOff val="80000"/>
                </a:schemeClr>
              </a:solidFill>
              <a:latin typeface="Montserrat" panose="00000500000000000000" pitchFamily="2" charset="0"/>
              <a:ea typeface="Times New Roman" panose="02020603050405020304" pitchFamily="18" charset="0"/>
            </a:endParaRPr>
          </a:p>
          <a:p>
            <a:pPr algn="just"/>
            <a:r>
              <a:rPr lang="en-US" sz="2800" dirty="0">
                <a:solidFill>
                  <a:schemeClr val="bg2">
                    <a:lumMod val="20000"/>
                    <a:lumOff val="80000"/>
                  </a:schemeClr>
                </a:solidFill>
                <a:effectLst/>
                <a:latin typeface="Montserrat" panose="00000500000000000000" pitchFamily="2" charset="0"/>
                <a:ea typeface="Times New Roman" panose="02020603050405020304" pitchFamily="18" charset="0"/>
              </a:rPr>
              <a:t>We aim to encourage critical thinking, enhance users' decision-making capabilities, and provide them with tools for analyzing bias in news. We want to empower individuals to engage with the news they consume.</a:t>
            </a:r>
            <a:endParaRPr lang="en-IN" sz="2800" dirty="0">
              <a:solidFill>
                <a:schemeClr val="bg2">
                  <a:lumMod val="20000"/>
                  <a:lumOff val="80000"/>
                </a:schemeClr>
              </a:solidFill>
              <a:latin typeface="Montserrat" panose="00000500000000000000" pitchFamily="2" charset="0"/>
            </a:endParaRPr>
          </a:p>
        </p:txBody>
      </p:sp>
    </p:spTree>
    <p:extLst>
      <p:ext uri="{BB962C8B-B14F-4D97-AF65-F5344CB8AC3E}">
        <p14:creationId xmlns:p14="http://schemas.microsoft.com/office/powerpoint/2010/main" val="8026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11" name="Google Shape;211;p20"/>
          <p:cNvSpPr txBox="1"/>
          <p:nvPr/>
        </p:nvSpPr>
        <p:spPr>
          <a:xfrm>
            <a:off x="6185646" y="636081"/>
            <a:ext cx="11463488" cy="2215991"/>
          </a:xfrm>
          <a:prstGeom prst="rect">
            <a:avLst/>
          </a:prstGeom>
          <a:noFill/>
          <a:ln>
            <a:noFill/>
          </a:ln>
          <a:effectLst>
            <a:outerShdw blurRad="842963" dist="38100" dir="10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cs typeface="Teko Medium"/>
                <a:sym typeface="Teko Medium"/>
              </a:rPr>
              <a:t>SYSTEM ARCHITECTURE</a:t>
            </a:r>
            <a:endParaRPr dirty="0"/>
          </a:p>
        </p:txBody>
      </p:sp>
      <p:grpSp>
        <p:nvGrpSpPr>
          <p:cNvPr id="218" name="Google Shape;218;p20"/>
          <p:cNvGrpSpPr/>
          <p:nvPr/>
        </p:nvGrpSpPr>
        <p:grpSpPr>
          <a:xfrm>
            <a:off x="-1173901" y="-1098156"/>
            <a:ext cx="3452997" cy="3468475"/>
            <a:chOff x="1813" y="0"/>
            <a:chExt cx="809173" cy="812800"/>
          </a:xfrm>
        </p:grpSpPr>
        <p:sp>
          <p:nvSpPr>
            <p:cNvPr id="219" name="Google Shape;219;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3" name="Google Shape;223;p20"/>
          <p:cNvCxnSpPr/>
          <p:nvPr/>
        </p:nvCxnSpPr>
        <p:spPr>
          <a:xfrm rot="-5400000">
            <a:off x="11461634" y="-102948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24" name="Google Shape;224;p20"/>
          <p:cNvCxnSpPr/>
          <p:nvPr/>
        </p:nvCxnSpPr>
        <p:spPr>
          <a:xfrm rot="-29707">
            <a:off x="17649064" y="1760316"/>
            <a:ext cx="3758723" cy="0"/>
          </a:xfrm>
          <a:prstGeom prst="straightConnector1">
            <a:avLst/>
          </a:prstGeom>
          <a:noFill/>
          <a:ln w="57150" cap="flat" cmpd="sng">
            <a:solidFill>
              <a:srgbClr val="41B8D5"/>
            </a:solidFill>
            <a:prstDash val="solid"/>
            <a:round/>
            <a:headEnd type="none" w="sm" len="sm"/>
            <a:tailEnd type="none" w="sm" len="sm"/>
          </a:ln>
        </p:spPr>
      </p:cxnSp>
      <p:pic>
        <p:nvPicPr>
          <p:cNvPr id="3" name="Picture 2">
            <a:extLst>
              <a:ext uri="{FF2B5EF4-FFF2-40B4-BE49-F238E27FC236}">
                <a16:creationId xmlns:a16="http://schemas.microsoft.com/office/drawing/2014/main" id="{93584878-2B06-F69E-4A2C-EB115CE64967}"/>
              </a:ext>
            </a:extLst>
          </p:cNvPr>
          <p:cNvPicPr>
            <a:picLocks noChangeAspect="1"/>
          </p:cNvPicPr>
          <p:nvPr/>
        </p:nvPicPr>
        <p:blipFill>
          <a:blip r:embed="rId4"/>
          <a:stretch>
            <a:fillRect/>
          </a:stretch>
        </p:blipFill>
        <p:spPr>
          <a:xfrm>
            <a:off x="376380" y="2593951"/>
            <a:ext cx="17535239" cy="743492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7"/>
        <p:cNvGrpSpPr/>
        <p:nvPr/>
      </p:nvGrpSpPr>
      <p:grpSpPr>
        <a:xfrm>
          <a:off x="0" y="0"/>
          <a:ext cx="0" cy="0"/>
          <a:chOff x="0" y="0"/>
          <a:chExt cx="0" cy="0"/>
        </a:xfrm>
      </p:grpSpPr>
      <p:sp>
        <p:nvSpPr>
          <p:cNvPr id="359" name="Google Shape;359;p27"/>
          <p:cNvSpPr txBox="1"/>
          <p:nvPr/>
        </p:nvSpPr>
        <p:spPr>
          <a:xfrm>
            <a:off x="1001805" y="740711"/>
            <a:ext cx="77301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dirty="0">
                <a:solidFill>
                  <a:schemeClr val="lt1"/>
                </a:solidFill>
                <a:latin typeface="Teko Medium"/>
                <a:cs typeface="Teko Medium"/>
                <a:sym typeface="Teko Medium"/>
              </a:rPr>
              <a:t>METHODOLOGY</a:t>
            </a:r>
            <a:endParaRPr dirty="0"/>
          </a:p>
        </p:txBody>
      </p:sp>
      <p:sp>
        <p:nvSpPr>
          <p:cNvPr id="361" name="Google Shape;361;p27"/>
          <p:cNvSpPr txBox="1"/>
          <p:nvPr/>
        </p:nvSpPr>
        <p:spPr>
          <a:xfrm>
            <a:off x="1001805" y="2956702"/>
            <a:ext cx="8915400" cy="805759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1" i="0" u="none" strike="noStrike" cap="none" dirty="0">
                <a:solidFill>
                  <a:srgbClr val="FFFFFF"/>
                </a:solidFill>
                <a:latin typeface="Montserrat"/>
                <a:ea typeface="Montserrat"/>
                <a:cs typeface="Montserrat"/>
                <a:sym typeface="Montserrat"/>
              </a:rPr>
              <a:t>Dataset</a:t>
            </a:r>
            <a:r>
              <a:rPr lang="en-US" sz="2400" b="0" i="0" u="none" strike="noStrike" cap="none" dirty="0">
                <a:solidFill>
                  <a:srgbClr val="FFFFFF"/>
                </a:solidFill>
                <a:latin typeface="Montserrat"/>
                <a:ea typeface="Montserrat"/>
                <a:cs typeface="Montserrat"/>
                <a:sym typeface="Montserrat"/>
              </a:rPr>
              <a:t> – </a:t>
            </a:r>
            <a:r>
              <a:rPr lang="en-US" sz="2400" i="1" dirty="0">
                <a:solidFill>
                  <a:srgbClr val="FFFFFF"/>
                </a:solidFill>
                <a:latin typeface="Montserrat"/>
                <a:ea typeface="Montserrat"/>
                <a:cs typeface="Montserrat"/>
                <a:sym typeface="Montserrat"/>
              </a:rPr>
              <a:t>subset of </a:t>
            </a:r>
            <a:r>
              <a:rPr lang="en-US" sz="2400" b="0" i="0" u="none" strike="noStrike" cap="none" dirty="0">
                <a:solidFill>
                  <a:srgbClr val="FFFFFF"/>
                </a:solidFill>
                <a:latin typeface="Montserrat"/>
                <a:ea typeface="Montserrat"/>
                <a:cs typeface="Montserrat"/>
                <a:sym typeface="Montserrat"/>
              </a:rPr>
              <a:t>BIGNEWS.</a:t>
            </a:r>
          </a:p>
          <a:p>
            <a:pPr marL="0" marR="0" lvl="0" indent="0" algn="l" rtl="0">
              <a:lnSpc>
                <a:spcPct val="139958"/>
              </a:lnSpc>
              <a:spcBef>
                <a:spcPts val="0"/>
              </a:spcBef>
              <a:spcAft>
                <a:spcPts val="0"/>
              </a:spcAft>
              <a:buNone/>
            </a:pPr>
            <a:endParaRPr lang="en-US" sz="2400" dirty="0">
              <a:solidFill>
                <a:srgbClr val="FFFFFF"/>
              </a:solidFill>
              <a:latin typeface="Montserrat"/>
              <a:sym typeface="Montserrat"/>
            </a:endParaRPr>
          </a:p>
          <a:p>
            <a:pPr marL="0" marR="0" lvl="0" indent="0" algn="l" rtl="0">
              <a:lnSpc>
                <a:spcPct val="139958"/>
              </a:lnSpc>
              <a:spcBef>
                <a:spcPts val="0"/>
              </a:spcBef>
              <a:spcAft>
                <a:spcPts val="0"/>
              </a:spcAft>
              <a:buNone/>
            </a:pPr>
            <a:r>
              <a:rPr lang="en-US" sz="2400" b="1" dirty="0">
                <a:solidFill>
                  <a:srgbClr val="FFFFFF"/>
                </a:solidFill>
                <a:latin typeface="Montserrat"/>
                <a:sym typeface="Montserrat"/>
              </a:rPr>
              <a:t>LLM for explanation generation </a:t>
            </a:r>
            <a:r>
              <a:rPr lang="en-US" sz="2400" dirty="0">
                <a:solidFill>
                  <a:srgbClr val="FFFFFF"/>
                </a:solidFill>
                <a:latin typeface="Montserrat"/>
                <a:sym typeface="Montserrat"/>
              </a:rPr>
              <a:t>- Qwen1.5-72B-Chat-AWQ (32k Context length)</a:t>
            </a:r>
          </a:p>
          <a:p>
            <a:pPr marL="0" marR="0" lvl="0" indent="0" algn="l" rtl="0">
              <a:lnSpc>
                <a:spcPct val="139958"/>
              </a:lnSpc>
              <a:spcBef>
                <a:spcPts val="0"/>
              </a:spcBef>
              <a:spcAft>
                <a:spcPts val="0"/>
              </a:spcAft>
              <a:buNone/>
            </a:pPr>
            <a:endParaRPr lang="en-US" sz="2400" dirty="0">
              <a:solidFill>
                <a:srgbClr val="FFFFFF"/>
              </a:solidFill>
              <a:latin typeface="Montserrat"/>
              <a:sym typeface="Montserrat"/>
            </a:endParaRPr>
          </a:p>
          <a:p>
            <a:pPr marL="0" marR="0" lvl="0" indent="0" algn="l" rtl="0">
              <a:lnSpc>
                <a:spcPct val="139958"/>
              </a:lnSpc>
              <a:spcBef>
                <a:spcPts val="0"/>
              </a:spcBef>
              <a:spcAft>
                <a:spcPts val="0"/>
              </a:spcAft>
              <a:buNone/>
            </a:pPr>
            <a:r>
              <a:rPr lang="en-US" sz="2400" b="1" dirty="0">
                <a:solidFill>
                  <a:srgbClr val="FFFFFF"/>
                </a:solidFill>
                <a:latin typeface="Montserrat"/>
                <a:sym typeface="Montserrat"/>
              </a:rPr>
              <a:t>Base model for finetuning </a:t>
            </a:r>
            <a:r>
              <a:rPr lang="en-US" sz="2400" dirty="0">
                <a:solidFill>
                  <a:srgbClr val="FFFFFF"/>
                </a:solidFill>
                <a:latin typeface="Montserrat"/>
                <a:sym typeface="Montserrat"/>
              </a:rPr>
              <a:t>- Llama 8b and Gemma 7b</a:t>
            </a:r>
          </a:p>
          <a:p>
            <a:pPr marL="0" marR="0" lvl="0" indent="0" algn="l" rtl="0">
              <a:lnSpc>
                <a:spcPct val="139958"/>
              </a:lnSpc>
              <a:spcBef>
                <a:spcPts val="0"/>
              </a:spcBef>
              <a:spcAft>
                <a:spcPts val="0"/>
              </a:spcAft>
              <a:buNone/>
            </a:pPr>
            <a:endParaRPr lang="en-US" sz="2400" dirty="0">
              <a:solidFill>
                <a:srgbClr val="FFFFFF"/>
              </a:solidFill>
              <a:latin typeface="Montserrat"/>
              <a:sym typeface="Montserrat"/>
            </a:endParaRPr>
          </a:p>
          <a:p>
            <a:pPr marL="0" marR="0" lvl="0" indent="0" algn="l" rtl="0">
              <a:lnSpc>
                <a:spcPct val="139958"/>
              </a:lnSpc>
              <a:spcBef>
                <a:spcPts val="0"/>
              </a:spcBef>
              <a:spcAft>
                <a:spcPts val="0"/>
              </a:spcAft>
              <a:buNone/>
            </a:pPr>
            <a:r>
              <a:rPr lang="en-US" sz="2400" b="1" dirty="0" err="1">
                <a:solidFill>
                  <a:srgbClr val="FFFFFF"/>
                </a:solidFill>
                <a:latin typeface="Montserrat"/>
                <a:sym typeface="Montserrat"/>
              </a:rPr>
              <a:t>QLoRA</a:t>
            </a:r>
            <a:r>
              <a:rPr lang="en-US" sz="2400" b="1" dirty="0">
                <a:solidFill>
                  <a:srgbClr val="FFFFFF"/>
                </a:solidFill>
                <a:latin typeface="Montserrat"/>
                <a:sym typeface="Montserrat"/>
              </a:rPr>
              <a:t> training </a:t>
            </a:r>
            <a:r>
              <a:rPr lang="en-US" sz="2400" dirty="0">
                <a:solidFill>
                  <a:srgbClr val="FFFFFF"/>
                </a:solidFill>
                <a:latin typeface="Montserrat"/>
                <a:sym typeface="Montserrat"/>
              </a:rPr>
              <a:t>– </a:t>
            </a:r>
            <a:r>
              <a:rPr lang="en-US" sz="2400" dirty="0" err="1">
                <a:solidFill>
                  <a:srgbClr val="FFFFFF"/>
                </a:solidFill>
                <a:latin typeface="Montserrat"/>
                <a:sym typeface="Montserrat"/>
              </a:rPr>
              <a:t>Unsloth</a:t>
            </a:r>
            <a:endParaRPr lang="en-US" sz="2400" dirty="0">
              <a:solidFill>
                <a:srgbClr val="FFFFFF"/>
              </a:solidFill>
              <a:latin typeface="Montserrat"/>
              <a:sym typeface="Montserrat"/>
            </a:endParaRPr>
          </a:p>
          <a:p>
            <a:pPr marL="0" marR="0" lvl="0" indent="0" algn="l" rtl="0">
              <a:lnSpc>
                <a:spcPct val="139958"/>
              </a:lnSpc>
              <a:spcBef>
                <a:spcPts val="0"/>
              </a:spcBef>
              <a:spcAft>
                <a:spcPts val="0"/>
              </a:spcAft>
              <a:buNone/>
            </a:pPr>
            <a:endParaRPr lang="en-US" sz="2400" dirty="0">
              <a:solidFill>
                <a:srgbClr val="FFFFFF"/>
              </a:solidFill>
              <a:latin typeface="Montserrat"/>
              <a:sym typeface="Montserrat"/>
            </a:endParaRPr>
          </a:p>
          <a:p>
            <a:pPr marL="0" marR="0" lvl="0" indent="0" algn="l" rtl="0">
              <a:lnSpc>
                <a:spcPct val="139958"/>
              </a:lnSpc>
              <a:spcBef>
                <a:spcPts val="0"/>
              </a:spcBef>
              <a:spcAft>
                <a:spcPts val="0"/>
              </a:spcAft>
              <a:buNone/>
            </a:pPr>
            <a:r>
              <a:rPr lang="en-US" sz="2400" b="1" dirty="0">
                <a:solidFill>
                  <a:srgbClr val="FFFFFF"/>
                </a:solidFill>
                <a:latin typeface="Montserrat"/>
                <a:sym typeface="Montserrat"/>
              </a:rPr>
              <a:t>Quantization to </a:t>
            </a:r>
            <a:r>
              <a:rPr lang="en-US" sz="2400" b="1" dirty="0" err="1">
                <a:solidFill>
                  <a:srgbClr val="FFFFFF"/>
                </a:solidFill>
                <a:latin typeface="Montserrat"/>
                <a:sym typeface="Montserrat"/>
              </a:rPr>
              <a:t>gguf</a:t>
            </a:r>
            <a:r>
              <a:rPr lang="en-US" sz="2400" b="1" dirty="0">
                <a:solidFill>
                  <a:srgbClr val="FFFFFF"/>
                </a:solidFill>
                <a:latin typeface="Montserrat"/>
                <a:sym typeface="Montserrat"/>
              </a:rPr>
              <a:t> </a:t>
            </a:r>
            <a:r>
              <a:rPr lang="en-US" sz="2400" dirty="0">
                <a:solidFill>
                  <a:srgbClr val="FFFFFF"/>
                </a:solidFill>
                <a:latin typeface="Montserrat"/>
                <a:sym typeface="Montserrat"/>
              </a:rPr>
              <a:t>– Llama.cpp</a:t>
            </a:r>
          </a:p>
          <a:p>
            <a:pPr marL="0" marR="0" lvl="0" indent="0" algn="l" rtl="0">
              <a:lnSpc>
                <a:spcPct val="139958"/>
              </a:lnSpc>
              <a:spcBef>
                <a:spcPts val="0"/>
              </a:spcBef>
              <a:spcAft>
                <a:spcPts val="0"/>
              </a:spcAft>
              <a:buNone/>
            </a:pPr>
            <a:endParaRPr lang="en-US" sz="2400" dirty="0">
              <a:solidFill>
                <a:srgbClr val="FFFFFF"/>
              </a:solidFill>
              <a:latin typeface="Montserrat"/>
              <a:sym typeface="Montserrat"/>
            </a:endParaRPr>
          </a:p>
          <a:p>
            <a:pPr marL="0" marR="0" lvl="0" indent="0" algn="l" rtl="0">
              <a:lnSpc>
                <a:spcPct val="139958"/>
              </a:lnSpc>
              <a:spcBef>
                <a:spcPts val="0"/>
              </a:spcBef>
              <a:spcAft>
                <a:spcPts val="0"/>
              </a:spcAft>
              <a:buNone/>
            </a:pPr>
            <a:r>
              <a:rPr lang="en-US" sz="2400" b="1" dirty="0">
                <a:solidFill>
                  <a:srgbClr val="FFFFFF"/>
                </a:solidFill>
                <a:latin typeface="Montserrat"/>
                <a:sym typeface="Montserrat"/>
              </a:rPr>
              <a:t>Metrics</a:t>
            </a:r>
            <a:r>
              <a:rPr lang="en-US" sz="2400" dirty="0">
                <a:solidFill>
                  <a:srgbClr val="FFFFFF"/>
                </a:solidFill>
                <a:latin typeface="Montserrat"/>
                <a:sym typeface="Montserrat"/>
              </a:rPr>
              <a:t> – </a:t>
            </a:r>
            <a:r>
              <a:rPr lang="en-US" sz="2400" dirty="0" err="1">
                <a:solidFill>
                  <a:srgbClr val="FFFFFF"/>
                </a:solidFill>
                <a:latin typeface="Montserrat"/>
                <a:sym typeface="Montserrat"/>
              </a:rPr>
              <a:t>sklearn</a:t>
            </a:r>
            <a:endParaRPr lang="en-US" sz="2400" dirty="0">
              <a:solidFill>
                <a:srgbClr val="FFFFFF"/>
              </a:solidFill>
              <a:latin typeface="Montserrat"/>
              <a:sym typeface="Montserrat"/>
            </a:endParaRPr>
          </a:p>
          <a:p>
            <a:pPr marL="0" marR="0" lvl="0" indent="0" algn="l" rtl="0">
              <a:lnSpc>
                <a:spcPct val="139958"/>
              </a:lnSpc>
              <a:spcBef>
                <a:spcPts val="0"/>
              </a:spcBef>
              <a:spcAft>
                <a:spcPts val="0"/>
              </a:spcAft>
              <a:buNone/>
            </a:pPr>
            <a:endParaRPr lang="en-US" sz="2400" dirty="0">
              <a:solidFill>
                <a:srgbClr val="FFFFFF"/>
              </a:solidFill>
              <a:latin typeface="Montserrat"/>
              <a:sym typeface="Montserrat"/>
            </a:endParaRPr>
          </a:p>
          <a:p>
            <a:pPr marL="0" marR="0" lvl="0" indent="0" algn="l" rtl="0">
              <a:lnSpc>
                <a:spcPct val="139958"/>
              </a:lnSpc>
              <a:spcBef>
                <a:spcPts val="0"/>
              </a:spcBef>
              <a:spcAft>
                <a:spcPts val="0"/>
              </a:spcAft>
              <a:buNone/>
            </a:pPr>
            <a:r>
              <a:rPr lang="en-US" sz="2400" b="1" dirty="0">
                <a:solidFill>
                  <a:srgbClr val="FFFFFF"/>
                </a:solidFill>
                <a:latin typeface="Montserrat"/>
                <a:sym typeface="Montserrat"/>
              </a:rPr>
              <a:t>GPU</a:t>
            </a:r>
            <a:r>
              <a:rPr lang="en-US" sz="2400" dirty="0">
                <a:solidFill>
                  <a:srgbClr val="FFFFFF"/>
                </a:solidFill>
                <a:latin typeface="Montserrat"/>
                <a:sym typeface="Montserrat"/>
              </a:rPr>
              <a:t> – A100 (80 GB), RTX 3090 (24 GB), Tesla T4 (16 GB)</a:t>
            </a:r>
          </a:p>
          <a:p>
            <a:pPr marL="0" marR="0" lvl="0" indent="0" algn="l" rtl="0">
              <a:lnSpc>
                <a:spcPct val="139958"/>
              </a:lnSpc>
              <a:spcBef>
                <a:spcPts val="0"/>
              </a:spcBef>
              <a:spcAft>
                <a:spcPts val="0"/>
              </a:spcAft>
              <a:buNone/>
            </a:pPr>
            <a:endParaRPr lang="en-US" sz="2400" dirty="0">
              <a:solidFill>
                <a:srgbClr val="FFFFFF"/>
              </a:solidFill>
              <a:latin typeface="Montserrat"/>
              <a:sym typeface="Montserrat"/>
            </a:endParaRPr>
          </a:p>
          <a:p>
            <a:pPr marL="0" marR="0" lvl="0" indent="0" algn="l" rtl="0">
              <a:lnSpc>
                <a:spcPct val="139958"/>
              </a:lnSpc>
              <a:spcBef>
                <a:spcPts val="0"/>
              </a:spcBef>
              <a:spcAft>
                <a:spcPts val="0"/>
              </a:spcAft>
              <a:buNone/>
            </a:pPr>
            <a:endParaRPr lang="en-US" dirty="0"/>
          </a:p>
        </p:txBody>
      </p:sp>
      <p:pic>
        <p:nvPicPr>
          <p:cNvPr id="3" name="Picture 2">
            <a:extLst>
              <a:ext uri="{FF2B5EF4-FFF2-40B4-BE49-F238E27FC236}">
                <a16:creationId xmlns:a16="http://schemas.microsoft.com/office/drawing/2014/main" id="{7AA0D14D-404E-512E-ACAC-9F68422478AA}"/>
              </a:ext>
            </a:extLst>
          </p:cNvPr>
          <p:cNvPicPr>
            <a:picLocks noChangeAspect="1"/>
          </p:cNvPicPr>
          <p:nvPr/>
        </p:nvPicPr>
        <p:blipFill>
          <a:blip r:embed="rId3"/>
          <a:stretch>
            <a:fillRect/>
          </a:stretch>
        </p:blipFill>
        <p:spPr>
          <a:xfrm>
            <a:off x="10824882" y="165076"/>
            <a:ext cx="7308477" cy="9956848"/>
          </a:xfrm>
          <a:prstGeom prst="rect">
            <a:avLst/>
          </a:prstGeom>
          <a:ln>
            <a:noFill/>
          </a:ln>
          <a:effectLst>
            <a:softEdge rad="112500"/>
          </a:effectLst>
        </p:spPr>
      </p:pic>
      <p:grpSp>
        <p:nvGrpSpPr>
          <p:cNvPr id="4" name="Google Shape;371;p27"/>
          <p:cNvGrpSpPr/>
          <p:nvPr/>
        </p:nvGrpSpPr>
        <p:grpSpPr>
          <a:xfrm>
            <a:off x="16006966" y="542140"/>
            <a:ext cx="395370" cy="397142"/>
            <a:chOff x="1813" y="0"/>
            <a:chExt cx="809173" cy="812800"/>
          </a:xfrm>
        </p:grpSpPr>
        <p:sp>
          <p:nvSpPr>
            <p:cNvPr id="5" name="Google Shape;37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3;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374;p27"/>
          <p:cNvGrpSpPr/>
          <p:nvPr/>
        </p:nvGrpSpPr>
        <p:grpSpPr>
          <a:xfrm>
            <a:off x="16708826" y="542140"/>
            <a:ext cx="395370" cy="397142"/>
            <a:chOff x="1813" y="0"/>
            <a:chExt cx="809173" cy="812800"/>
          </a:xfrm>
        </p:grpSpPr>
        <p:sp>
          <p:nvSpPr>
            <p:cNvPr id="8" name="Google Shape;37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6;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377;p27"/>
          <p:cNvGrpSpPr/>
          <p:nvPr/>
        </p:nvGrpSpPr>
        <p:grpSpPr>
          <a:xfrm>
            <a:off x="17410686" y="542140"/>
            <a:ext cx="395370" cy="397142"/>
            <a:chOff x="1813" y="0"/>
            <a:chExt cx="809173" cy="812800"/>
          </a:xfrm>
        </p:grpSpPr>
        <p:sp>
          <p:nvSpPr>
            <p:cNvPr id="11" name="Google Shape;378;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9;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8"/>
          <p:cNvPicPr preferRelativeResize="0"/>
          <p:nvPr/>
        </p:nvPicPr>
        <p:blipFill rotWithShape="1">
          <a:blip r:embed="rId3">
            <a:alphaModFix/>
          </a:blip>
          <a:srcRect t="7825" b="7824"/>
          <a:stretch/>
        </p:blipFill>
        <p:spPr>
          <a:xfrm>
            <a:off x="0" y="0"/>
            <a:ext cx="18288000" cy="10287000"/>
          </a:xfrm>
          <a:prstGeom prst="rect">
            <a:avLst/>
          </a:prstGeom>
          <a:noFill/>
          <a:ln>
            <a:noFill/>
          </a:ln>
        </p:spPr>
      </p:pic>
      <p:cxnSp>
        <p:nvCxnSpPr>
          <p:cNvPr id="385" name="Google Shape;385;p28"/>
          <p:cNvCxnSpPr/>
          <p:nvPr/>
        </p:nvCxnSpPr>
        <p:spPr>
          <a:xfrm rot="-5400000">
            <a:off x="7236063" y="10190598"/>
            <a:ext cx="3758723" cy="0"/>
          </a:xfrm>
          <a:prstGeom prst="straightConnector1">
            <a:avLst/>
          </a:prstGeom>
          <a:noFill/>
          <a:ln w="57150" cap="flat" cmpd="sng">
            <a:solidFill>
              <a:srgbClr val="41B8D5"/>
            </a:solidFill>
            <a:prstDash val="solid"/>
            <a:round/>
            <a:headEnd type="none" w="sm" len="sm"/>
            <a:tailEnd type="none" w="sm" len="sm"/>
          </a:ln>
        </p:spPr>
      </p:cxnSp>
      <p:grpSp>
        <p:nvGrpSpPr>
          <p:cNvPr id="386" name="Google Shape;386;p28"/>
          <p:cNvGrpSpPr/>
          <p:nvPr/>
        </p:nvGrpSpPr>
        <p:grpSpPr>
          <a:xfrm>
            <a:off x="3062618" y="1802528"/>
            <a:ext cx="12162764" cy="6537284"/>
            <a:chOff x="0" y="-38100"/>
            <a:chExt cx="3203362" cy="1721754"/>
          </a:xfrm>
        </p:grpSpPr>
        <p:sp>
          <p:nvSpPr>
            <p:cNvPr id="387" name="Google Shape;387;p28"/>
            <p:cNvSpPr/>
            <p:nvPr/>
          </p:nvSpPr>
          <p:spPr>
            <a:xfrm>
              <a:off x="0" y="0"/>
              <a:ext cx="3203362" cy="1683654"/>
            </a:xfrm>
            <a:custGeom>
              <a:avLst/>
              <a:gdLst/>
              <a:ahLst/>
              <a:cxnLst/>
              <a:rect l="l" t="t" r="r" b="b"/>
              <a:pathLst>
                <a:path w="3203362" h="1683654" extrusionOk="0">
                  <a:moveTo>
                    <a:pt x="0" y="0"/>
                  </a:moveTo>
                  <a:lnTo>
                    <a:pt x="3203362" y="0"/>
                  </a:lnTo>
                  <a:lnTo>
                    <a:pt x="3203362" y="1683654"/>
                  </a:lnTo>
                  <a:lnTo>
                    <a:pt x="0" y="1683654"/>
                  </a:lnTo>
                  <a:close/>
                </a:path>
              </a:pathLst>
            </a:custGeom>
            <a:solidFill>
              <a:srgbClr val="132E57">
                <a:alpha val="80000"/>
              </a:srgbClr>
            </a:solidFill>
            <a:ln>
              <a:noFill/>
            </a:ln>
          </p:spPr>
          <p:txBody>
            <a:bodyPr/>
            <a:lstStyle/>
            <a:p>
              <a:endParaRPr lang="en-US"/>
            </a:p>
          </p:txBody>
        </p:sp>
        <p:sp>
          <p:nvSpPr>
            <p:cNvPr id="388" name="Google Shape;388;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9" name="Google Shape;389;p28"/>
          <p:cNvSpPr txBox="1"/>
          <p:nvPr/>
        </p:nvSpPr>
        <p:spPr>
          <a:xfrm>
            <a:off x="4074677" y="3771900"/>
            <a:ext cx="10138500" cy="2215991"/>
          </a:xfrm>
          <a:prstGeom prst="rect">
            <a:avLst/>
          </a:prstGeom>
          <a:noFill/>
          <a:ln>
            <a:noFill/>
          </a:ln>
        </p:spPr>
        <p:txBody>
          <a:bodyPr spcFirstLastPara="1" wrap="square" lIns="0" tIns="0" rIns="0" bIns="0" anchor="t" anchorCtr="0">
            <a:spAutoFit/>
          </a:bodyPr>
          <a:lstStyle/>
          <a:p>
            <a:pPr lvl="0" algn="ctr"/>
            <a:r>
              <a:rPr lang="en-US" sz="7200" b="1" dirty="0">
                <a:solidFill>
                  <a:srgbClr val="60B3DD"/>
                </a:solidFill>
                <a:latin typeface="Teko"/>
                <a:ea typeface="Teko"/>
                <a:cs typeface="Teko"/>
                <a:sym typeface="Teko"/>
              </a:rPr>
              <a:t>BIAS DETECTION AND</a:t>
            </a:r>
            <a:br>
              <a:rPr lang="en-US" sz="7200" b="1" dirty="0">
                <a:solidFill>
                  <a:srgbClr val="60B3DD"/>
                </a:solidFill>
                <a:latin typeface="Teko"/>
                <a:ea typeface="Teko"/>
                <a:cs typeface="Teko"/>
                <a:sym typeface="Teko"/>
              </a:rPr>
            </a:br>
            <a:r>
              <a:rPr lang="en-US" sz="7200" b="1" dirty="0">
                <a:solidFill>
                  <a:srgbClr val="60B3DD"/>
                </a:solidFill>
                <a:latin typeface="Teko"/>
                <a:ea typeface="Teko"/>
                <a:cs typeface="Teko"/>
                <a:sym typeface="Teko"/>
              </a:rPr>
              <a:t>ANALYSIS WITH LLM</a:t>
            </a:r>
            <a:endParaRPr sz="7200" dirty="0"/>
          </a:p>
        </p:txBody>
      </p:sp>
      <p:grpSp>
        <p:nvGrpSpPr>
          <p:cNvPr id="390" name="Google Shape;390;p28"/>
          <p:cNvGrpSpPr/>
          <p:nvPr/>
        </p:nvGrpSpPr>
        <p:grpSpPr>
          <a:xfrm>
            <a:off x="8244455" y="2738423"/>
            <a:ext cx="395370" cy="397142"/>
            <a:chOff x="1813" y="0"/>
            <a:chExt cx="809173" cy="812800"/>
          </a:xfrm>
        </p:grpSpPr>
        <p:sp>
          <p:nvSpPr>
            <p:cNvPr id="391" name="Google Shape;39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8"/>
          <p:cNvGrpSpPr/>
          <p:nvPr/>
        </p:nvGrpSpPr>
        <p:grpSpPr>
          <a:xfrm>
            <a:off x="8946315" y="2738423"/>
            <a:ext cx="395370" cy="397142"/>
            <a:chOff x="1813" y="0"/>
            <a:chExt cx="809173" cy="812800"/>
          </a:xfrm>
        </p:grpSpPr>
        <p:sp>
          <p:nvSpPr>
            <p:cNvPr id="394" name="Google Shape;39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28"/>
          <p:cNvGrpSpPr/>
          <p:nvPr/>
        </p:nvGrpSpPr>
        <p:grpSpPr>
          <a:xfrm>
            <a:off x="9648175" y="2738423"/>
            <a:ext cx="395370" cy="397142"/>
            <a:chOff x="1813" y="0"/>
            <a:chExt cx="809173" cy="812800"/>
          </a:xfrm>
        </p:grpSpPr>
        <p:sp>
          <p:nvSpPr>
            <p:cNvPr id="397" name="Google Shape;397;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99" name="Google Shape;399;p28"/>
          <p:cNvCxnSpPr/>
          <p:nvPr/>
        </p:nvCxnSpPr>
        <p:spPr>
          <a:xfrm>
            <a:off x="-752228" y="4975931"/>
            <a:ext cx="4742565" cy="0"/>
          </a:xfrm>
          <a:prstGeom prst="straightConnector1">
            <a:avLst/>
          </a:prstGeom>
          <a:noFill/>
          <a:ln w="57150" cap="flat" cmpd="sng">
            <a:solidFill>
              <a:srgbClr val="41B8D5"/>
            </a:solidFill>
            <a:prstDash val="solid"/>
            <a:round/>
            <a:headEnd type="none" w="sm" len="sm"/>
            <a:tailEnd type="none" w="sm" len="sm"/>
          </a:ln>
        </p:spPr>
      </p:cxnSp>
      <p:cxnSp>
        <p:nvCxnSpPr>
          <p:cNvPr id="400" name="Google Shape;400;p28"/>
          <p:cNvCxnSpPr/>
          <p:nvPr/>
        </p:nvCxnSpPr>
        <p:spPr>
          <a:xfrm rot="-5400000">
            <a:off x="7236063" y="39252"/>
            <a:ext cx="3758723" cy="0"/>
          </a:xfrm>
          <a:prstGeom prst="straightConnector1">
            <a:avLst/>
          </a:prstGeom>
          <a:noFill/>
          <a:ln w="57150" cap="flat" cmpd="sng">
            <a:solidFill>
              <a:srgbClr val="41B8D5"/>
            </a:solidFill>
            <a:prstDash val="solid"/>
            <a:round/>
            <a:headEnd type="none" w="sm" len="sm"/>
            <a:tailEnd type="none" w="sm" len="sm"/>
          </a:ln>
        </p:spPr>
      </p:cxnSp>
      <p:cxnSp>
        <p:nvCxnSpPr>
          <p:cNvPr id="401" name="Google Shape;401;p28"/>
          <p:cNvCxnSpPr/>
          <p:nvPr/>
        </p:nvCxnSpPr>
        <p:spPr>
          <a:xfrm rot="20080">
            <a:off x="14213529" y="4933070"/>
            <a:ext cx="4891737"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809</Words>
  <Application>Microsoft Office PowerPoint</Application>
  <PresentationFormat>Custom</PresentationFormat>
  <Paragraphs>133</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Calibri</vt:lpstr>
      <vt:lpstr>Arial</vt:lpstr>
      <vt:lpstr>Teko Medium</vt:lpstr>
      <vt:lpstr>Proxima Nova</vt:lpstr>
      <vt:lpstr>Aptos Narrow</vt:lpstr>
      <vt:lpstr>Teko</vt:lpstr>
      <vt:lpstr>Courier New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Gautham Gali</cp:lastModifiedBy>
  <cp:revision>9</cp:revision>
  <dcterms:modified xsi:type="dcterms:W3CDTF">2024-04-30T20:45:31Z</dcterms:modified>
</cp:coreProperties>
</file>